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2" r:id="rId1"/>
  </p:sldMasterIdLst>
  <p:notesMasterIdLst>
    <p:notesMasterId r:id="rId13"/>
  </p:notesMasterIdLst>
  <p:sldIdLst>
    <p:sldId id="289" r:id="rId2"/>
    <p:sldId id="290" r:id="rId3"/>
    <p:sldId id="291" r:id="rId4"/>
    <p:sldId id="259" r:id="rId5"/>
    <p:sldId id="285" r:id="rId6"/>
    <p:sldId id="284" r:id="rId7"/>
    <p:sldId id="286" r:id="rId8"/>
    <p:sldId id="287" r:id="rId9"/>
    <p:sldId id="292" r:id="rId10"/>
    <p:sldId id="293" r:id="rId11"/>
    <p:sldId id="294" r:id="rId12"/>
  </p:sldIdLst>
  <p:sldSz cx="12192000" cy="6858000"/>
  <p:notesSz cx="6888163" cy="100187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0F0"/>
    <a:srgbClr val="EA0000"/>
    <a:srgbClr val="0070C0"/>
    <a:srgbClr val="2E75B6"/>
    <a:srgbClr val="5B9BD5"/>
    <a:srgbClr val="B8CAF5"/>
    <a:srgbClr val="C2D6F7"/>
    <a:srgbClr val="A1AFC3"/>
    <a:srgbClr val="8497B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67" autoAdjust="0"/>
    <p:restoredTop sz="93238" autoAdjust="0"/>
  </p:normalViewPr>
  <p:slideViewPr>
    <p:cSldViewPr snapToGrid="0">
      <p:cViewPr varScale="1">
        <p:scale>
          <a:sx n="72" d="100"/>
          <a:sy n="72" d="100"/>
        </p:scale>
        <p:origin x="768" y="66"/>
      </p:cViewPr>
      <p:guideLst>
        <p:guide orient="horz" pos="2160"/>
        <p:guide pos="3840"/>
      </p:guideLst>
    </p:cSldViewPr>
  </p:slideViewPr>
  <p:notesTextViewPr>
    <p:cViewPr>
      <p:scale>
        <a:sx n="66" d="100"/>
        <a:sy n="66"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84871" cy="502676"/>
          </a:xfrm>
          <a:prstGeom prst="rect">
            <a:avLst/>
          </a:prstGeom>
        </p:spPr>
        <p:txBody>
          <a:bodyPr vert="horz" lIns="96606" tIns="48303" rIns="96606" bIns="48303" rtlCol="0"/>
          <a:lstStyle>
            <a:lvl1pPr algn="l">
              <a:defRPr sz="1300"/>
            </a:lvl1pPr>
          </a:lstStyle>
          <a:p>
            <a:endParaRPr lang="ru-RU"/>
          </a:p>
        </p:txBody>
      </p:sp>
      <p:sp>
        <p:nvSpPr>
          <p:cNvPr id="3" name="Дата 2"/>
          <p:cNvSpPr>
            <a:spLocks noGrp="1"/>
          </p:cNvSpPr>
          <p:nvPr>
            <p:ph type="dt" idx="1"/>
          </p:nvPr>
        </p:nvSpPr>
        <p:spPr>
          <a:xfrm>
            <a:off x="3901698" y="0"/>
            <a:ext cx="2984871" cy="502676"/>
          </a:xfrm>
          <a:prstGeom prst="rect">
            <a:avLst/>
          </a:prstGeom>
        </p:spPr>
        <p:txBody>
          <a:bodyPr vert="horz" lIns="96606" tIns="48303" rIns="96606" bIns="48303" rtlCol="0"/>
          <a:lstStyle>
            <a:lvl1pPr algn="r">
              <a:defRPr sz="1300"/>
            </a:lvl1pPr>
          </a:lstStyle>
          <a:p>
            <a:fld id="{808F3F01-674D-4B30-A50B-CA75FAD3383B}" type="datetimeFigureOut">
              <a:rPr lang="ru-RU" smtClean="0"/>
              <a:t>18.05.2021</a:t>
            </a:fld>
            <a:endParaRPr lang="ru-RU"/>
          </a:p>
        </p:txBody>
      </p:sp>
      <p:sp>
        <p:nvSpPr>
          <p:cNvPr id="4" name="Образ слайда 3"/>
          <p:cNvSpPr>
            <a:spLocks noGrp="1" noRot="1" noChangeAspect="1"/>
          </p:cNvSpPr>
          <p:nvPr>
            <p:ph type="sldImg" idx="2"/>
          </p:nvPr>
        </p:nvSpPr>
        <p:spPr>
          <a:xfrm>
            <a:off x="439738" y="1252538"/>
            <a:ext cx="6008687" cy="3381375"/>
          </a:xfrm>
          <a:prstGeom prst="rect">
            <a:avLst/>
          </a:prstGeom>
          <a:noFill/>
          <a:ln w="12700">
            <a:solidFill>
              <a:prstClr val="black"/>
            </a:solidFill>
          </a:ln>
        </p:spPr>
        <p:txBody>
          <a:bodyPr vert="horz" lIns="96606" tIns="48303" rIns="96606" bIns="48303" rtlCol="0" anchor="ctr"/>
          <a:lstStyle/>
          <a:p>
            <a:endParaRPr lang="ru-RU"/>
          </a:p>
        </p:txBody>
      </p:sp>
      <p:sp>
        <p:nvSpPr>
          <p:cNvPr id="5" name="Заметки 4"/>
          <p:cNvSpPr>
            <a:spLocks noGrp="1"/>
          </p:cNvSpPr>
          <p:nvPr>
            <p:ph type="body" sz="quarter" idx="3"/>
          </p:nvPr>
        </p:nvSpPr>
        <p:spPr>
          <a:xfrm>
            <a:off x="688817" y="4821506"/>
            <a:ext cx="5510530" cy="3944868"/>
          </a:xfrm>
          <a:prstGeom prst="rect">
            <a:avLst/>
          </a:prstGeom>
        </p:spPr>
        <p:txBody>
          <a:bodyPr vert="horz" lIns="96606" tIns="48303" rIns="96606" bIns="48303"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9516039"/>
            <a:ext cx="2984871" cy="502674"/>
          </a:xfrm>
          <a:prstGeom prst="rect">
            <a:avLst/>
          </a:prstGeom>
        </p:spPr>
        <p:txBody>
          <a:bodyPr vert="horz" lIns="96606" tIns="48303" rIns="96606" bIns="48303" rtlCol="0" anchor="b"/>
          <a:lstStyle>
            <a:lvl1pPr algn="l">
              <a:defRPr sz="1300"/>
            </a:lvl1pPr>
          </a:lstStyle>
          <a:p>
            <a:endParaRPr lang="ru-RU"/>
          </a:p>
        </p:txBody>
      </p:sp>
      <p:sp>
        <p:nvSpPr>
          <p:cNvPr id="7" name="Номер слайда 6"/>
          <p:cNvSpPr>
            <a:spLocks noGrp="1"/>
          </p:cNvSpPr>
          <p:nvPr>
            <p:ph type="sldNum" sz="quarter" idx="5"/>
          </p:nvPr>
        </p:nvSpPr>
        <p:spPr>
          <a:xfrm>
            <a:off x="3901698" y="9516039"/>
            <a:ext cx="2984871" cy="502674"/>
          </a:xfrm>
          <a:prstGeom prst="rect">
            <a:avLst/>
          </a:prstGeom>
        </p:spPr>
        <p:txBody>
          <a:bodyPr vert="horz" lIns="96606" tIns="48303" rIns="96606" bIns="48303" rtlCol="0" anchor="b"/>
          <a:lstStyle>
            <a:lvl1pPr algn="r">
              <a:defRPr sz="1300"/>
            </a:lvl1pPr>
          </a:lstStyle>
          <a:p>
            <a:fld id="{8364F7AA-56DD-411C-A642-1FD96E60F7E9}" type="slidenum">
              <a:rPr lang="ru-RU" smtClean="0"/>
              <a:t>‹#›</a:t>
            </a:fld>
            <a:endParaRPr lang="ru-RU"/>
          </a:p>
        </p:txBody>
      </p:sp>
    </p:spTree>
    <p:extLst>
      <p:ext uri="{BB962C8B-B14F-4D97-AF65-F5344CB8AC3E}">
        <p14:creationId xmlns:p14="http://schemas.microsoft.com/office/powerpoint/2010/main" val="14643526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439738" y="1252538"/>
            <a:ext cx="6008687" cy="3381375"/>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7317B6B-08AD-4FB9-BA5D-69F17C85A38F}" type="slidenum">
              <a:rPr lang="ru-RU" smtClean="0"/>
              <a:t>1</a:t>
            </a:fld>
            <a:endParaRPr lang="ru-RU"/>
          </a:p>
        </p:txBody>
      </p:sp>
    </p:spTree>
    <p:extLst>
      <p:ext uri="{BB962C8B-B14F-4D97-AF65-F5344CB8AC3E}">
        <p14:creationId xmlns:p14="http://schemas.microsoft.com/office/powerpoint/2010/main" val="33693477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364F7AA-56DD-411C-A642-1FD96E60F7E9}" type="slidenum">
              <a:rPr lang="ru-RU" smtClean="0"/>
              <a:t>4</a:t>
            </a:fld>
            <a:endParaRPr lang="ru-RU"/>
          </a:p>
        </p:txBody>
      </p:sp>
    </p:spTree>
    <p:extLst>
      <p:ext uri="{BB962C8B-B14F-4D97-AF65-F5344CB8AC3E}">
        <p14:creationId xmlns:p14="http://schemas.microsoft.com/office/powerpoint/2010/main" val="36513917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14400" y="2130432"/>
            <a:ext cx="10363200" cy="1470025"/>
          </a:xfrm>
        </p:spPr>
        <p:txBody>
          <a:bodyPr/>
          <a:lstStyle/>
          <a:p>
            <a:r>
              <a:rPr lang="ru-RU"/>
              <a:t>Образец заголовка</a:t>
            </a:r>
          </a:p>
        </p:txBody>
      </p:sp>
      <p:sp>
        <p:nvSpPr>
          <p:cNvPr id="3" name="Подзаголовок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E1414D57-0B36-4D98-A2AC-3B8073B949C4}" type="datetimeFigureOut">
              <a:rPr lang="ru-RU" smtClean="0"/>
              <a:t>18.05.2021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27454270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E1414D57-0B36-4D98-A2AC-3B8073B949C4}" type="datetimeFigureOut">
              <a:rPr lang="ru-RU" smtClean="0"/>
              <a:t>18.05.2021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3090473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11785600" y="274645"/>
            <a:ext cx="36576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12800" y="274645"/>
            <a:ext cx="107696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E1414D57-0B36-4D98-A2AC-3B8073B949C4}" type="datetimeFigureOut">
              <a:rPr lang="ru-RU" smtClean="0"/>
              <a:t>18.05.2021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23698688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E1414D57-0B36-4D98-A2AC-3B8073B949C4}" type="datetimeFigureOut">
              <a:rPr lang="ru-RU" smtClean="0"/>
              <a:t>18.05.2021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2996928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3084" y="4406907"/>
            <a:ext cx="103632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E1414D57-0B36-4D98-A2AC-3B8073B949C4}" type="datetimeFigureOut">
              <a:rPr lang="ru-RU" smtClean="0"/>
              <a:t>18.05.2021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21640308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12800" y="1600206"/>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8229600" y="1600206"/>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E1414D57-0B36-4D98-A2AC-3B8073B949C4}" type="datetimeFigureOut">
              <a:rPr lang="ru-RU" smtClean="0"/>
              <a:t>18.05.2021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39008877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1143000"/>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93372"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93372"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E1414D57-0B36-4D98-A2AC-3B8073B949C4}" type="datetimeFigureOut">
              <a:rPr lang="ru-RU" smtClean="0"/>
              <a:t>18.05.2021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17260402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E1414D57-0B36-4D98-A2AC-3B8073B949C4}" type="datetimeFigureOut">
              <a:rPr lang="ru-RU" smtClean="0"/>
              <a:t>18.05.2021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37897360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1414D57-0B36-4D98-A2AC-3B8073B949C4}" type="datetimeFigureOut">
              <a:rPr lang="ru-RU" smtClean="0"/>
              <a:t>18.05.2021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40639952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3" y="273050"/>
            <a:ext cx="4011084"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4766733" y="273057"/>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E1414D57-0B36-4D98-A2AC-3B8073B949C4}" type="datetimeFigureOut">
              <a:rPr lang="ru-RU" smtClean="0"/>
              <a:t>18.05.2021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22896031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717" y="4800600"/>
            <a:ext cx="73152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E1414D57-0B36-4D98-A2AC-3B8073B949C4}" type="datetimeFigureOut">
              <a:rPr lang="ru-RU" smtClean="0"/>
              <a:t>18.05.2021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C6F8112-E8D2-40E5-BC1B-4B2F935AF484}" type="slidenum">
              <a:rPr lang="ru-RU" smtClean="0"/>
              <a:t>‹#›</a:t>
            </a:fld>
            <a:endParaRPr lang="ru-RU"/>
          </a:p>
        </p:txBody>
      </p:sp>
    </p:spTree>
    <p:extLst>
      <p:ext uri="{BB962C8B-B14F-4D97-AF65-F5344CB8AC3E}">
        <p14:creationId xmlns:p14="http://schemas.microsoft.com/office/powerpoint/2010/main" val="31910561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609600" y="6356357"/>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414D57-0B36-4D98-A2AC-3B8073B949C4}" type="datetimeFigureOut">
              <a:rPr lang="ru-RU" smtClean="0"/>
              <a:t>18.05.2021</a:t>
            </a:fld>
            <a:endParaRPr lang="ru-RU"/>
          </a:p>
        </p:txBody>
      </p:sp>
      <p:sp>
        <p:nvSpPr>
          <p:cNvPr id="5" name="Нижний колонтитул 4"/>
          <p:cNvSpPr>
            <a:spLocks noGrp="1"/>
          </p:cNvSpPr>
          <p:nvPr>
            <p:ph type="ftr" sz="quarter" idx="3"/>
          </p:nvPr>
        </p:nvSpPr>
        <p:spPr>
          <a:xfrm>
            <a:off x="4165600" y="6356357"/>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737600" y="6356357"/>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6F8112-E8D2-40E5-BC1B-4B2F935AF484}" type="slidenum">
              <a:rPr lang="ru-RU" smtClean="0"/>
              <a:t>‹#›</a:t>
            </a:fld>
            <a:endParaRPr lang="ru-RU"/>
          </a:p>
        </p:txBody>
      </p:sp>
    </p:spTree>
    <p:extLst>
      <p:ext uri="{BB962C8B-B14F-4D97-AF65-F5344CB8AC3E}">
        <p14:creationId xmlns:p14="http://schemas.microsoft.com/office/powerpoint/2010/main" val="532460272"/>
      </p:ext>
    </p:extLst>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7"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Рисунок 9"/>
          <p:cNvPicPr>
            <a:picLocks noChangeAspect="1"/>
          </p:cNvPicPr>
          <p:nvPr/>
        </p:nvPicPr>
        <p:blipFill>
          <a:blip r:embed="rId3"/>
          <a:stretch>
            <a:fillRect/>
          </a:stretch>
        </p:blipFill>
        <p:spPr>
          <a:xfrm rot="10800000">
            <a:off x="2653363" y="-2"/>
            <a:ext cx="9528885" cy="5570291"/>
          </a:xfrm>
          <a:prstGeom prst="rect">
            <a:avLst/>
          </a:prstGeom>
        </p:spPr>
      </p:pic>
      <p:pic>
        <p:nvPicPr>
          <p:cNvPr id="11" name="Рисунок 10"/>
          <p:cNvPicPr>
            <a:picLocks noChangeAspect="1"/>
          </p:cNvPicPr>
          <p:nvPr/>
        </p:nvPicPr>
        <p:blipFill>
          <a:blip r:embed="rId3"/>
          <a:stretch>
            <a:fillRect/>
          </a:stretch>
        </p:blipFill>
        <p:spPr>
          <a:xfrm>
            <a:off x="1003372" y="1328772"/>
            <a:ext cx="9763756" cy="5529228"/>
          </a:xfrm>
          <a:prstGeom prst="rect">
            <a:avLst/>
          </a:prstGeom>
        </p:spPr>
      </p:pic>
      <p:sp>
        <p:nvSpPr>
          <p:cNvPr id="40" name="Rectangle 22"/>
          <p:cNvSpPr>
            <a:spLocks noChangeArrowheads="1"/>
          </p:cNvSpPr>
          <p:nvPr/>
        </p:nvSpPr>
        <p:spPr bwMode="auto">
          <a:xfrm>
            <a:off x="4" y="29294"/>
            <a:ext cx="12317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0960" tIns="30480" rIns="60960" bIns="30480" numCol="1" anchor="ctr" anchorCtr="0" compatLnSpc="1">
            <a:prstTxWarp prst="textNoShape">
              <a:avLst/>
            </a:prstTxWarp>
            <a:spAutoFit/>
          </a:bodyPr>
          <a:lstStyle/>
          <a:p>
            <a:endParaRPr lang="ru-RU" sz="1200"/>
          </a:p>
        </p:txBody>
      </p:sp>
      <p:sp>
        <p:nvSpPr>
          <p:cNvPr id="5" name="AutoShape 4"/>
          <p:cNvSpPr/>
          <p:nvPr/>
        </p:nvSpPr>
        <p:spPr>
          <a:xfrm>
            <a:off x="0" y="-3"/>
            <a:ext cx="889000" cy="4909898"/>
          </a:xfrm>
          <a:prstGeom prst="rect">
            <a:avLst/>
          </a:prstGeom>
          <a:solidFill>
            <a:srgbClr val="245A8C"/>
          </a:solidFill>
        </p:spPr>
        <p:txBody>
          <a:bodyPr/>
          <a:lstStyle/>
          <a:p>
            <a:endParaRPr lang="ru-RU" sz="1200"/>
          </a:p>
        </p:txBody>
      </p:sp>
      <p:grpSp>
        <p:nvGrpSpPr>
          <p:cNvPr id="6" name="Group 2"/>
          <p:cNvGrpSpPr/>
          <p:nvPr/>
        </p:nvGrpSpPr>
        <p:grpSpPr>
          <a:xfrm>
            <a:off x="0" y="5005190"/>
            <a:ext cx="889000" cy="1852809"/>
            <a:chOff x="0" y="0"/>
            <a:chExt cx="2653030" cy="2654300"/>
          </a:xfrm>
        </p:grpSpPr>
        <p:sp>
          <p:nvSpPr>
            <p:cNvPr id="7" name="Freeform 3"/>
            <p:cNvSpPr/>
            <p:nvPr/>
          </p:nvSpPr>
          <p:spPr>
            <a:xfrm>
              <a:off x="0" y="0"/>
              <a:ext cx="2653030" cy="2654300"/>
            </a:xfrm>
            <a:custGeom>
              <a:avLst/>
              <a:gdLst/>
              <a:ahLst/>
              <a:cxnLst/>
              <a:rect l="l" t="t" r="r" b="b"/>
              <a:pathLst>
                <a:path w="2653030" h="2654300">
                  <a:moveTo>
                    <a:pt x="0" y="1535430"/>
                  </a:moveTo>
                  <a:lnTo>
                    <a:pt x="0" y="1463040"/>
                  </a:lnTo>
                  <a:lnTo>
                    <a:pt x="1463040" y="0"/>
                  </a:lnTo>
                  <a:lnTo>
                    <a:pt x="1535430" y="0"/>
                  </a:lnTo>
                  <a:lnTo>
                    <a:pt x="0" y="1535430"/>
                  </a:lnTo>
                  <a:close/>
                  <a:moveTo>
                    <a:pt x="1681480" y="0"/>
                  </a:moveTo>
                  <a:lnTo>
                    <a:pt x="1609090" y="0"/>
                  </a:lnTo>
                  <a:lnTo>
                    <a:pt x="0" y="1607820"/>
                  </a:lnTo>
                  <a:lnTo>
                    <a:pt x="0" y="1680210"/>
                  </a:lnTo>
                  <a:lnTo>
                    <a:pt x="1681480" y="0"/>
                  </a:lnTo>
                  <a:close/>
                  <a:moveTo>
                    <a:pt x="1390650" y="0"/>
                  </a:moveTo>
                  <a:lnTo>
                    <a:pt x="1318260" y="0"/>
                  </a:lnTo>
                  <a:lnTo>
                    <a:pt x="0" y="1318260"/>
                  </a:lnTo>
                  <a:lnTo>
                    <a:pt x="0" y="1390650"/>
                  </a:lnTo>
                  <a:lnTo>
                    <a:pt x="1390650" y="0"/>
                  </a:lnTo>
                  <a:close/>
                  <a:moveTo>
                    <a:pt x="1245870" y="0"/>
                  </a:moveTo>
                  <a:lnTo>
                    <a:pt x="1173480" y="0"/>
                  </a:lnTo>
                  <a:lnTo>
                    <a:pt x="0" y="1173480"/>
                  </a:lnTo>
                  <a:lnTo>
                    <a:pt x="0" y="1245870"/>
                  </a:lnTo>
                  <a:lnTo>
                    <a:pt x="1245870" y="0"/>
                  </a:lnTo>
                  <a:close/>
                  <a:moveTo>
                    <a:pt x="1826260" y="0"/>
                  </a:moveTo>
                  <a:lnTo>
                    <a:pt x="1753870" y="0"/>
                  </a:lnTo>
                  <a:lnTo>
                    <a:pt x="0" y="1753870"/>
                  </a:lnTo>
                  <a:lnTo>
                    <a:pt x="0" y="1826260"/>
                  </a:lnTo>
                  <a:lnTo>
                    <a:pt x="1826260" y="0"/>
                  </a:lnTo>
                  <a:close/>
                  <a:moveTo>
                    <a:pt x="2260600" y="0"/>
                  </a:moveTo>
                  <a:lnTo>
                    <a:pt x="2188210" y="0"/>
                  </a:lnTo>
                  <a:lnTo>
                    <a:pt x="0" y="2188210"/>
                  </a:lnTo>
                  <a:lnTo>
                    <a:pt x="0" y="2260600"/>
                  </a:lnTo>
                  <a:lnTo>
                    <a:pt x="2260600" y="0"/>
                  </a:lnTo>
                  <a:close/>
                  <a:moveTo>
                    <a:pt x="2551430" y="0"/>
                  </a:moveTo>
                  <a:lnTo>
                    <a:pt x="2479040" y="0"/>
                  </a:lnTo>
                  <a:lnTo>
                    <a:pt x="0" y="2479040"/>
                  </a:lnTo>
                  <a:lnTo>
                    <a:pt x="0" y="2551430"/>
                  </a:lnTo>
                  <a:lnTo>
                    <a:pt x="2551430" y="0"/>
                  </a:lnTo>
                  <a:close/>
                  <a:moveTo>
                    <a:pt x="2405380" y="0"/>
                  </a:moveTo>
                  <a:lnTo>
                    <a:pt x="2332990" y="0"/>
                  </a:lnTo>
                  <a:lnTo>
                    <a:pt x="0" y="2332990"/>
                  </a:lnTo>
                  <a:lnTo>
                    <a:pt x="0" y="2405380"/>
                  </a:lnTo>
                  <a:lnTo>
                    <a:pt x="2405380" y="0"/>
                  </a:lnTo>
                  <a:close/>
                  <a:moveTo>
                    <a:pt x="2115820" y="0"/>
                  </a:moveTo>
                  <a:lnTo>
                    <a:pt x="2043430" y="0"/>
                  </a:lnTo>
                  <a:lnTo>
                    <a:pt x="0" y="2043430"/>
                  </a:lnTo>
                  <a:lnTo>
                    <a:pt x="0" y="2115820"/>
                  </a:lnTo>
                  <a:lnTo>
                    <a:pt x="2115820" y="0"/>
                  </a:lnTo>
                  <a:close/>
                  <a:moveTo>
                    <a:pt x="375920" y="0"/>
                  </a:moveTo>
                  <a:lnTo>
                    <a:pt x="303530" y="0"/>
                  </a:lnTo>
                  <a:lnTo>
                    <a:pt x="0" y="303530"/>
                  </a:lnTo>
                  <a:lnTo>
                    <a:pt x="0" y="375920"/>
                  </a:lnTo>
                  <a:lnTo>
                    <a:pt x="375920" y="0"/>
                  </a:lnTo>
                  <a:close/>
                  <a:moveTo>
                    <a:pt x="1101090" y="0"/>
                  </a:moveTo>
                  <a:lnTo>
                    <a:pt x="1028700" y="0"/>
                  </a:lnTo>
                  <a:lnTo>
                    <a:pt x="0" y="1028700"/>
                  </a:lnTo>
                  <a:lnTo>
                    <a:pt x="0" y="1101090"/>
                  </a:lnTo>
                  <a:lnTo>
                    <a:pt x="1101090" y="0"/>
                  </a:lnTo>
                  <a:close/>
                  <a:moveTo>
                    <a:pt x="2653030" y="0"/>
                  </a:moveTo>
                  <a:lnTo>
                    <a:pt x="2623820" y="0"/>
                  </a:lnTo>
                  <a:lnTo>
                    <a:pt x="0" y="2623820"/>
                  </a:lnTo>
                  <a:lnTo>
                    <a:pt x="0" y="2653030"/>
                  </a:lnTo>
                  <a:lnTo>
                    <a:pt x="43180" y="2653030"/>
                  </a:lnTo>
                  <a:lnTo>
                    <a:pt x="2653030" y="43180"/>
                  </a:lnTo>
                  <a:lnTo>
                    <a:pt x="2653030" y="0"/>
                  </a:lnTo>
                  <a:close/>
                  <a:moveTo>
                    <a:pt x="520700" y="0"/>
                  </a:moveTo>
                  <a:lnTo>
                    <a:pt x="448310" y="0"/>
                  </a:lnTo>
                  <a:lnTo>
                    <a:pt x="0" y="448310"/>
                  </a:lnTo>
                  <a:lnTo>
                    <a:pt x="0" y="520700"/>
                  </a:lnTo>
                  <a:lnTo>
                    <a:pt x="520700" y="0"/>
                  </a:lnTo>
                  <a:close/>
                  <a:moveTo>
                    <a:pt x="85090" y="0"/>
                  </a:moveTo>
                  <a:lnTo>
                    <a:pt x="12700" y="0"/>
                  </a:lnTo>
                  <a:lnTo>
                    <a:pt x="0" y="12700"/>
                  </a:lnTo>
                  <a:lnTo>
                    <a:pt x="0" y="85090"/>
                  </a:lnTo>
                  <a:lnTo>
                    <a:pt x="85090" y="0"/>
                  </a:lnTo>
                  <a:close/>
                  <a:moveTo>
                    <a:pt x="231140" y="0"/>
                  </a:moveTo>
                  <a:lnTo>
                    <a:pt x="158750" y="0"/>
                  </a:lnTo>
                  <a:lnTo>
                    <a:pt x="0" y="157480"/>
                  </a:lnTo>
                  <a:lnTo>
                    <a:pt x="0" y="229870"/>
                  </a:lnTo>
                  <a:lnTo>
                    <a:pt x="231140" y="0"/>
                  </a:lnTo>
                  <a:close/>
                  <a:moveTo>
                    <a:pt x="0" y="956310"/>
                  </a:moveTo>
                  <a:lnTo>
                    <a:pt x="956310" y="0"/>
                  </a:lnTo>
                  <a:lnTo>
                    <a:pt x="883920" y="0"/>
                  </a:lnTo>
                  <a:lnTo>
                    <a:pt x="0" y="882650"/>
                  </a:lnTo>
                  <a:lnTo>
                    <a:pt x="0" y="956310"/>
                  </a:lnTo>
                  <a:close/>
                  <a:moveTo>
                    <a:pt x="665480" y="0"/>
                  </a:moveTo>
                  <a:lnTo>
                    <a:pt x="593090" y="0"/>
                  </a:lnTo>
                  <a:lnTo>
                    <a:pt x="0" y="593090"/>
                  </a:lnTo>
                  <a:lnTo>
                    <a:pt x="0" y="665480"/>
                  </a:lnTo>
                  <a:lnTo>
                    <a:pt x="665480" y="0"/>
                  </a:lnTo>
                  <a:close/>
                  <a:moveTo>
                    <a:pt x="810260" y="0"/>
                  </a:moveTo>
                  <a:lnTo>
                    <a:pt x="737870" y="0"/>
                  </a:lnTo>
                  <a:lnTo>
                    <a:pt x="0" y="737870"/>
                  </a:lnTo>
                  <a:lnTo>
                    <a:pt x="0" y="810260"/>
                  </a:lnTo>
                  <a:lnTo>
                    <a:pt x="810260" y="0"/>
                  </a:lnTo>
                  <a:close/>
                  <a:moveTo>
                    <a:pt x="1971040" y="0"/>
                  </a:moveTo>
                  <a:lnTo>
                    <a:pt x="1898650" y="0"/>
                  </a:lnTo>
                  <a:lnTo>
                    <a:pt x="0" y="1898650"/>
                  </a:lnTo>
                  <a:lnTo>
                    <a:pt x="0" y="1971040"/>
                  </a:lnTo>
                  <a:lnTo>
                    <a:pt x="1971040" y="0"/>
                  </a:lnTo>
                  <a:close/>
                  <a:moveTo>
                    <a:pt x="2653030" y="1783080"/>
                  </a:moveTo>
                  <a:lnTo>
                    <a:pt x="2653030" y="1710690"/>
                  </a:lnTo>
                  <a:lnTo>
                    <a:pt x="1710690" y="2653030"/>
                  </a:lnTo>
                  <a:lnTo>
                    <a:pt x="1783080" y="2653030"/>
                  </a:lnTo>
                  <a:lnTo>
                    <a:pt x="2653030" y="1783080"/>
                  </a:lnTo>
                  <a:close/>
                  <a:moveTo>
                    <a:pt x="2653030" y="1927860"/>
                  </a:moveTo>
                  <a:lnTo>
                    <a:pt x="2653030" y="1855470"/>
                  </a:lnTo>
                  <a:lnTo>
                    <a:pt x="1855470" y="2653030"/>
                  </a:lnTo>
                  <a:lnTo>
                    <a:pt x="1927860" y="2653030"/>
                  </a:lnTo>
                  <a:lnTo>
                    <a:pt x="2653030" y="1927860"/>
                  </a:lnTo>
                  <a:close/>
                  <a:moveTo>
                    <a:pt x="2653030" y="2072640"/>
                  </a:moveTo>
                  <a:lnTo>
                    <a:pt x="2653030" y="2000250"/>
                  </a:lnTo>
                  <a:lnTo>
                    <a:pt x="2000250" y="2653030"/>
                  </a:lnTo>
                  <a:lnTo>
                    <a:pt x="2072640" y="2653030"/>
                  </a:lnTo>
                  <a:lnTo>
                    <a:pt x="2653030" y="2072640"/>
                  </a:lnTo>
                  <a:close/>
                  <a:moveTo>
                    <a:pt x="2653030" y="1638300"/>
                  </a:moveTo>
                  <a:lnTo>
                    <a:pt x="2653030" y="1565910"/>
                  </a:lnTo>
                  <a:lnTo>
                    <a:pt x="1564640" y="2654300"/>
                  </a:lnTo>
                  <a:lnTo>
                    <a:pt x="1637030" y="2654300"/>
                  </a:lnTo>
                  <a:lnTo>
                    <a:pt x="2653030" y="1638300"/>
                  </a:lnTo>
                  <a:close/>
                  <a:moveTo>
                    <a:pt x="2217420" y="2653030"/>
                  </a:moveTo>
                  <a:lnTo>
                    <a:pt x="2653030" y="2217420"/>
                  </a:lnTo>
                  <a:lnTo>
                    <a:pt x="2653030" y="2145030"/>
                  </a:lnTo>
                  <a:lnTo>
                    <a:pt x="2145030" y="2653030"/>
                  </a:lnTo>
                  <a:lnTo>
                    <a:pt x="2217420" y="2653030"/>
                  </a:lnTo>
                  <a:close/>
                  <a:moveTo>
                    <a:pt x="2653030" y="2580640"/>
                  </a:moveTo>
                  <a:lnTo>
                    <a:pt x="2580640" y="2653030"/>
                  </a:lnTo>
                  <a:lnTo>
                    <a:pt x="2653030" y="2653030"/>
                  </a:lnTo>
                  <a:lnTo>
                    <a:pt x="2653030" y="2580640"/>
                  </a:lnTo>
                  <a:close/>
                  <a:moveTo>
                    <a:pt x="2653030" y="2508250"/>
                  </a:moveTo>
                  <a:lnTo>
                    <a:pt x="2653030" y="2435860"/>
                  </a:lnTo>
                  <a:lnTo>
                    <a:pt x="2435860" y="2653030"/>
                  </a:lnTo>
                  <a:lnTo>
                    <a:pt x="2508250" y="2653030"/>
                  </a:lnTo>
                  <a:lnTo>
                    <a:pt x="2653030" y="2508250"/>
                  </a:lnTo>
                  <a:close/>
                  <a:moveTo>
                    <a:pt x="2653030" y="2363470"/>
                  </a:moveTo>
                  <a:lnTo>
                    <a:pt x="2653030" y="2291080"/>
                  </a:lnTo>
                  <a:lnTo>
                    <a:pt x="2291080" y="2653030"/>
                  </a:lnTo>
                  <a:lnTo>
                    <a:pt x="2363470" y="2653030"/>
                  </a:lnTo>
                  <a:lnTo>
                    <a:pt x="2653030" y="2363470"/>
                  </a:lnTo>
                  <a:close/>
                  <a:moveTo>
                    <a:pt x="2653030" y="1492250"/>
                  </a:moveTo>
                  <a:lnTo>
                    <a:pt x="2653030" y="1419860"/>
                  </a:lnTo>
                  <a:lnTo>
                    <a:pt x="1419860" y="2653030"/>
                  </a:lnTo>
                  <a:lnTo>
                    <a:pt x="1492250" y="2653030"/>
                  </a:lnTo>
                  <a:lnTo>
                    <a:pt x="2653030" y="1492250"/>
                  </a:lnTo>
                  <a:close/>
                  <a:moveTo>
                    <a:pt x="2653030" y="187960"/>
                  </a:moveTo>
                  <a:lnTo>
                    <a:pt x="2653030" y="115570"/>
                  </a:lnTo>
                  <a:lnTo>
                    <a:pt x="115570" y="2653030"/>
                  </a:lnTo>
                  <a:lnTo>
                    <a:pt x="187960" y="2653030"/>
                  </a:lnTo>
                  <a:lnTo>
                    <a:pt x="2653030" y="187960"/>
                  </a:lnTo>
                  <a:close/>
                  <a:moveTo>
                    <a:pt x="2653030" y="622300"/>
                  </a:moveTo>
                  <a:lnTo>
                    <a:pt x="2653030" y="549910"/>
                  </a:lnTo>
                  <a:lnTo>
                    <a:pt x="549910" y="2653030"/>
                  </a:lnTo>
                  <a:lnTo>
                    <a:pt x="622300" y="2653030"/>
                  </a:lnTo>
                  <a:lnTo>
                    <a:pt x="2653030" y="622300"/>
                  </a:lnTo>
                  <a:close/>
                  <a:moveTo>
                    <a:pt x="2653030" y="477520"/>
                  </a:moveTo>
                  <a:lnTo>
                    <a:pt x="2653030" y="405130"/>
                  </a:lnTo>
                  <a:lnTo>
                    <a:pt x="405130" y="2653030"/>
                  </a:lnTo>
                  <a:lnTo>
                    <a:pt x="477520" y="2653030"/>
                  </a:lnTo>
                  <a:lnTo>
                    <a:pt x="2653030" y="477520"/>
                  </a:lnTo>
                  <a:close/>
                  <a:moveTo>
                    <a:pt x="2653030" y="1347470"/>
                  </a:moveTo>
                  <a:lnTo>
                    <a:pt x="2653030" y="1275080"/>
                  </a:lnTo>
                  <a:lnTo>
                    <a:pt x="1275080" y="2653030"/>
                  </a:lnTo>
                  <a:lnTo>
                    <a:pt x="1347470" y="2653030"/>
                  </a:lnTo>
                  <a:lnTo>
                    <a:pt x="2653030" y="1347470"/>
                  </a:lnTo>
                  <a:close/>
                  <a:moveTo>
                    <a:pt x="2653030" y="767080"/>
                  </a:moveTo>
                  <a:lnTo>
                    <a:pt x="2653030" y="694690"/>
                  </a:lnTo>
                  <a:lnTo>
                    <a:pt x="694690" y="2653030"/>
                  </a:lnTo>
                  <a:lnTo>
                    <a:pt x="767080" y="2653030"/>
                  </a:lnTo>
                  <a:lnTo>
                    <a:pt x="2653030" y="767080"/>
                  </a:lnTo>
                  <a:close/>
                  <a:moveTo>
                    <a:pt x="2653030" y="332740"/>
                  </a:moveTo>
                  <a:lnTo>
                    <a:pt x="2653030" y="260350"/>
                  </a:lnTo>
                  <a:lnTo>
                    <a:pt x="260350" y="2653030"/>
                  </a:lnTo>
                  <a:lnTo>
                    <a:pt x="332740" y="2653030"/>
                  </a:lnTo>
                  <a:lnTo>
                    <a:pt x="2653030" y="332740"/>
                  </a:lnTo>
                  <a:close/>
                  <a:moveTo>
                    <a:pt x="2653030" y="1202690"/>
                  </a:moveTo>
                  <a:lnTo>
                    <a:pt x="2653030" y="1130300"/>
                  </a:lnTo>
                  <a:lnTo>
                    <a:pt x="1130300" y="2653030"/>
                  </a:lnTo>
                  <a:lnTo>
                    <a:pt x="1202690" y="2653030"/>
                  </a:lnTo>
                  <a:lnTo>
                    <a:pt x="2653030" y="1202690"/>
                  </a:lnTo>
                  <a:close/>
                  <a:moveTo>
                    <a:pt x="2653030" y="913130"/>
                  </a:moveTo>
                  <a:lnTo>
                    <a:pt x="2653030" y="840740"/>
                  </a:lnTo>
                  <a:lnTo>
                    <a:pt x="840740" y="2653030"/>
                  </a:lnTo>
                  <a:lnTo>
                    <a:pt x="913130" y="2653030"/>
                  </a:lnTo>
                  <a:lnTo>
                    <a:pt x="2653030" y="913130"/>
                  </a:lnTo>
                  <a:close/>
                  <a:moveTo>
                    <a:pt x="2653030" y="1057910"/>
                  </a:moveTo>
                  <a:lnTo>
                    <a:pt x="2653030" y="985520"/>
                  </a:lnTo>
                  <a:lnTo>
                    <a:pt x="985520" y="2653030"/>
                  </a:lnTo>
                  <a:lnTo>
                    <a:pt x="1057910" y="2653030"/>
                  </a:lnTo>
                  <a:lnTo>
                    <a:pt x="2653030" y="1057910"/>
                  </a:lnTo>
                  <a:close/>
                </a:path>
              </a:pathLst>
            </a:custGeom>
            <a:solidFill>
              <a:srgbClr val="004A94"/>
            </a:solidFill>
          </p:spPr>
          <p:txBody>
            <a:bodyPr/>
            <a:lstStyle/>
            <a:p>
              <a:endParaRPr lang="ru-RU" sz="1200"/>
            </a:p>
          </p:txBody>
        </p:sp>
      </p:grpSp>
      <p:sp>
        <p:nvSpPr>
          <p:cNvPr id="8" name="AutoShape 13"/>
          <p:cNvSpPr/>
          <p:nvPr/>
        </p:nvSpPr>
        <p:spPr>
          <a:xfrm rot="16200000" flipV="1">
            <a:off x="62444" y="5916296"/>
            <a:ext cx="1852808" cy="30600"/>
          </a:xfrm>
          <a:prstGeom prst="rect">
            <a:avLst/>
          </a:prstGeom>
          <a:solidFill>
            <a:schemeClr val="accent1">
              <a:lumMod val="75000"/>
            </a:schemeClr>
          </a:solidFill>
          <a:ln>
            <a:solidFill>
              <a:schemeClr val="accent1"/>
            </a:solidFill>
          </a:ln>
        </p:spPr>
        <p:txBody>
          <a:bodyPr/>
          <a:lstStyle/>
          <a:p>
            <a:endParaRPr lang="ru-RU" sz="1200"/>
          </a:p>
        </p:txBody>
      </p:sp>
      <p:sp>
        <p:nvSpPr>
          <p:cNvPr id="9" name="AutoShape 13"/>
          <p:cNvSpPr/>
          <p:nvPr/>
        </p:nvSpPr>
        <p:spPr>
          <a:xfrm rot="16200000">
            <a:off x="-1466102" y="2439646"/>
            <a:ext cx="4909900" cy="30600"/>
          </a:xfrm>
          <a:prstGeom prst="rect">
            <a:avLst/>
          </a:prstGeom>
          <a:solidFill>
            <a:schemeClr val="accent1">
              <a:lumMod val="75000"/>
            </a:schemeClr>
          </a:solidFill>
          <a:ln>
            <a:solidFill>
              <a:schemeClr val="accent1"/>
            </a:solidFill>
          </a:ln>
        </p:spPr>
        <p:txBody>
          <a:bodyPr/>
          <a:lstStyle/>
          <a:p>
            <a:endParaRPr lang="ru-RU" sz="1200"/>
          </a:p>
        </p:txBody>
      </p:sp>
      <p:pic>
        <p:nvPicPr>
          <p:cNvPr id="12" name="Рисунок 11">
            <a:extLst>
              <a:ext uri="{FF2B5EF4-FFF2-40B4-BE49-F238E27FC236}">
                <a16:creationId xmlns:a16="http://schemas.microsoft.com/office/drawing/2014/main" id="{EBE80217-B244-4FAE-B924-94EE8EA4791B}"/>
              </a:ext>
            </a:extLst>
          </p:cNvPr>
          <p:cNvPicPr>
            <a:picLocks noChangeAspect="1"/>
          </p:cNvPicPr>
          <p:nvPr/>
        </p:nvPicPr>
        <p:blipFill>
          <a:blip r:embed="rId4" cstate="print">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val="0"/>
              </a:ext>
            </a:extLst>
          </a:blip>
          <a:stretch>
            <a:fillRect/>
          </a:stretch>
        </p:blipFill>
        <p:spPr>
          <a:xfrm>
            <a:off x="5186247" y="2785143"/>
            <a:ext cx="2843723" cy="2895600"/>
          </a:xfrm>
          <a:prstGeom prst="rect">
            <a:avLst/>
          </a:prstGeom>
        </p:spPr>
      </p:pic>
      <p:sp>
        <p:nvSpPr>
          <p:cNvPr id="14" name="Заголовок 1"/>
          <p:cNvSpPr txBox="1">
            <a:spLocks/>
          </p:cNvSpPr>
          <p:nvPr/>
        </p:nvSpPr>
        <p:spPr>
          <a:xfrm>
            <a:off x="1033972" y="0"/>
            <a:ext cx="11148275" cy="2090079"/>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sz="3600" b="1" spc="-40" dirty="0" smtClean="0">
              <a:solidFill>
                <a:srgbClr val="245A8C"/>
              </a:solidFill>
              <a:latin typeface="Arial" panose="020B0604020202020204" pitchFamily="34" charset="0"/>
              <a:ea typeface="Times New Roman" panose="02020603050405020304" pitchFamily="18" charset="0"/>
              <a:cs typeface="Arial" panose="020B0604020202020204" pitchFamily="34" charset="0"/>
            </a:endParaRPr>
          </a:p>
          <a:p>
            <a:r>
              <a:rPr lang="uz-Cyrl-UZ" sz="3600" b="1" spc="-40" dirty="0" smtClean="0">
                <a:solidFill>
                  <a:srgbClr val="245A8C"/>
                </a:solidFill>
                <a:latin typeface="Arial" panose="020B0604020202020204" pitchFamily="34" charset="0"/>
                <a:ea typeface="Times New Roman" panose="02020603050405020304" pitchFamily="18" charset="0"/>
                <a:cs typeface="Arial" panose="020B0604020202020204" pitchFamily="34" charset="0"/>
              </a:rPr>
              <a:t>САЙЛОВГА ТАЙЁРГАРЛИК КЎРИШ ВА </a:t>
            </a:r>
          </a:p>
          <a:p>
            <a:r>
              <a:rPr lang="uz-Cyrl-UZ" sz="3600" b="1" spc="-40" dirty="0" smtClean="0">
                <a:solidFill>
                  <a:srgbClr val="245A8C"/>
                </a:solidFill>
                <a:latin typeface="Arial" panose="020B0604020202020204" pitchFamily="34" charset="0"/>
                <a:ea typeface="Times New Roman" panose="02020603050405020304" pitchFamily="18" charset="0"/>
                <a:cs typeface="Arial" panose="020B0604020202020204" pitchFamily="34" charset="0"/>
              </a:rPr>
              <a:t>ЎТКАЗИШ ДАВРИДА ЖАМОАТ ТАРТИБИНИ ТАЪМИНЛАШ</a:t>
            </a:r>
            <a:endParaRPr lang="ru-RU" sz="3600" b="1" dirty="0">
              <a:solidFill>
                <a:srgbClr val="245A8C"/>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888901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Заголовок 1">
            <a:extLst>
              <a:ext uri="{FF2B5EF4-FFF2-40B4-BE49-F238E27FC236}">
                <a16:creationId xmlns:a16="http://schemas.microsoft.com/office/drawing/2014/main" id="{3C601BBC-1E3B-4177-BF94-E88895D1B068}"/>
              </a:ext>
            </a:extLst>
          </p:cNvPr>
          <p:cNvSpPr txBox="1">
            <a:spLocks/>
          </p:cNvSpPr>
          <p:nvPr/>
        </p:nvSpPr>
        <p:spPr>
          <a:xfrm>
            <a:off x="0" y="-13105"/>
            <a:ext cx="12192000" cy="1545044"/>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17" name="Заголовок 1"/>
          <p:cNvSpPr txBox="1">
            <a:spLocks/>
          </p:cNvSpPr>
          <p:nvPr/>
        </p:nvSpPr>
        <p:spPr>
          <a:xfrm>
            <a:off x="214256" y="-13106"/>
            <a:ext cx="11756834" cy="1545046"/>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00000"/>
              </a:lnSpc>
            </a:pPr>
            <a:r>
              <a:rPr lang="uz-Cyrl-UZ" sz="2800" b="1" dirty="0">
                <a:latin typeface="Arial" pitchFamily="34" charset="0"/>
              </a:rPr>
              <a:t>ИЧКИ ИШЛАР ВА МИЛЛИЙ ГВАРДИЯ ХОДИМЛАРИНИНГ САЙЛОВГА ТАЙЁРГАРЛИК КЎРИШ ВА ЎТКАЗИШ ЖАРАЁНИДАГИ ҲУҚУҚ, ВАЗИФА ВА БУРЧЛАРИ</a:t>
            </a:r>
          </a:p>
        </p:txBody>
      </p:sp>
      <p:sp>
        <p:nvSpPr>
          <p:cNvPr id="14" name="Прямоугольник 13"/>
          <p:cNvSpPr/>
          <p:nvPr/>
        </p:nvSpPr>
        <p:spPr>
          <a:xfrm>
            <a:off x="359867" y="1809968"/>
            <a:ext cx="5595560" cy="5016758"/>
          </a:xfrm>
          <a:prstGeom prst="rect">
            <a:avLst/>
          </a:prstGeom>
        </p:spPr>
        <p:txBody>
          <a:bodyPr wrap="square">
            <a:spAutoFit/>
          </a:bodyPr>
          <a:lstStyle/>
          <a:p>
            <a:pPr algn="ctr"/>
            <a:r>
              <a:rPr lang="ru-RU" sz="1600" b="1" dirty="0" err="1">
                <a:latin typeface="Arial" panose="020B0604020202020204" pitchFamily="34" charset="0"/>
                <a:cs typeface="Arial" panose="020B0604020202020204" pitchFamily="34" charset="0"/>
              </a:rPr>
              <a:t>Сайлов</a:t>
            </a:r>
            <a:r>
              <a:rPr lang="ru-RU" sz="1600" b="1" dirty="0">
                <a:latin typeface="Arial" panose="020B0604020202020204" pitchFamily="34" charset="0"/>
                <a:cs typeface="Arial" panose="020B0604020202020204" pitchFamily="34" charset="0"/>
              </a:rPr>
              <a:t> </a:t>
            </a:r>
            <a:r>
              <a:rPr lang="ru-RU" sz="1600" b="1" dirty="0" err="1">
                <a:latin typeface="Arial" panose="020B0604020202020204" pitchFamily="34" charset="0"/>
                <a:cs typeface="Arial" panose="020B0604020202020204" pitchFamily="34" charset="0"/>
              </a:rPr>
              <a:t>участкасида</a:t>
            </a:r>
            <a:r>
              <a:rPr lang="ru-RU" sz="1600" b="1" dirty="0">
                <a:latin typeface="Arial" panose="020B0604020202020204" pitchFamily="34" charset="0"/>
                <a:cs typeface="Arial" panose="020B0604020202020204" pitchFamily="34" charset="0"/>
              </a:rPr>
              <a:t> </a:t>
            </a:r>
            <a:r>
              <a:rPr lang="ru-RU" sz="1600" b="1" dirty="0" err="1">
                <a:latin typeface="Arial" panose="020B0604020202020204" pitchFamily="34" charset="0"/>
                <a:cs typeface="Arial" panose="020B0604020202020204" pitchFamily="34" charset="0"/>
              </a:rPr>
              <a:t>ҳозир</a:t>
            </a:r>
            <a:r>
              <a:rPr lang="ru-RU" sz="1600" b="1" dirty="0">
                <a:latin typeface="Arial" panose="020B0604020202020204" pitchFamily="34" charset="0"/>
                <a:cs typeface="Arial" panose="020B0604020202020204" pitchFamily="34" charset="0"/>
              </a:rPr>
              <a:t> </a:t>
            </a:r>
            <a:r>
              <a:rPr lang="ru-RU" sz="1600" b="1" dirty="0" err="1">
                <a:latin typeface="Arial" panose="020B0604020202020204" pitchFamily="34" charset="0"/>
                <a:cs typeface="Arial" panose="020B0604020202020204" pitchFamily="34" charset="0"/>
              </a:rPr>
              <a:t>бўлган</a:t>
            </a:r>
            <a:r>
              <a:rPr lang="ru-RU" sz="1600" b="1" dirty="0">
                <a:latin typeface="Arial" panose="020B0604020202020204" pitchFamily="34" charset="0"/>
                <a:cs typeface="Arial" panose="020B0604020202020204" pitchFamily="34" charset="0"/>
              </a:rPr>
              <a:t> </a:t>
            </a:r>
            <a:r>
              <a:rPr lang="ru-RU" sz="1600" b="1" dirty="0" err="1">
                <a:latin typeface="Arial" panose="020B0604020202020204" pitchFamily="34" charset="0"/>
                <a:cs typeface="Arial" panose="020B0604020202020204" pitchFamily="34" charset="0"/>
              </a:rPr>
              <a:t>Ички</a:t>
            </a:r>
            <a:r>
              <a:rPr lang="ru-RU" sz="1600" b="1" dirty="0">
                <a:latin typeface="Arial" panose="020B0604020202020204" pitchFamily="34" charset="0"/>
                <a:cs typeface="Arial" panose="020B0604020202020204" pitchFamily="34" charset="0"/>
              </a:rPr>
              <a:t> </a:t>
            </a:r>
            <a:r>
              <a:rPr lang="ru-RU" sz="1600" b="1" dirty="0" err="1">
                <a:latin typeface="Arial" panose="020B0604020202020204" pitchFamily="34" charset="0"/>
                <a:cs typeface="Arial" panose="020B0604020202020204" pitchFamily="34" charset="0"/>
              </a:rPr>
              <a:t>ишлар</a:t>
            </a:r>
            <a:r>
              <a:rPr lang="ru-RU" sz="1600" b="1" dirty="0">
                <a:latin typeface="Arial" panose="020B0604020202020204" pitchFamily="34" charset="0"/>
                <a:cs typeface="Arial" panose="020B0604020202020204" pitchFamily="34" charset="0"/>
              </a:rPr>
              <a:t> </a:t>
            </a:r>
            <a:r>
              <a:rPr lang="ru-RU" sz="1600" b="1" dirty="0" err="1">
                <a:latin typeface="Arial" panose="020B0604020202020204" pitchFamily="34" charset="0"/>
                <a:cs typeface="Arial" panose="020B0604020202020204" pitchFamily="34" charset="0"/>
              </a:rPr>
              <a:t>ва</a:t>
            </a:r>
            <a:r>
              <a:rPr lang="ru-RU" sz="1600" b="1" dirty="0">
                <a:latin typeface="Arial" panose="020B0604020202020204" pitchFamily="34" charset="0"/>
                <a:cs typeface="Arial" panose="020B0604020202020204" pitchFamily="34" charset="0"/>
              </a:rPr>
              <a:t> </a:t>
            </a:r>
            <a:r>
              <a:rPr lang="ru-RU" sz="1600" b="1" dirty="0" err="1">
                <a:latin typeface="Arial" panose="020B0604020202020204" pitchFamily="34" charset="0"/>
                <a:cs typeface="Arial" panose="020B0604020202020204" pitchFamily="34" charset="0"/>
              </a:rPr>
              <a:t>Миллий</a:t>
            </a:r>
            <a:r>
              <a:rPr lang="ru-RU" sz="1600" b="1" dirty="0">
                <a:latin typeface="Arial" panose="020B0604020202020204" pitchFamily="34" charset="0"/>
                <a:cs typeface="Arial" panose="020B0604020202020204" pitchFamily="34" charset="0"/>
              </a:rPr>
              <a:t> гвардия </a:t>
            </a:r>
            <a:r>
              <a:rPr lang="ru-RU" sz="1600" b="1" dirty="0" err="1">
                <a:latin typeface="Arial" panose="020B0604020202020204" pitchFamily="34" charset="0"/>
                <a:cs typeface="Arial" panose="020B0604020202020204" pitchFamily="34" charset="0"/>
              </a:rPr>
              <a:t>ходимларига</a:t>
            </a:r>
            <a:r>
              <a:rPr lang="ru-RU" sz="1600" b="1" dirty="0">
                <a:latin typeface="Arial" panose="020B0604020202020204" pitchFamily="34" charset="0"/>
                <a:cs typeface="Arial" panose="020B0604020202020204" pitchFamily="34" charset="0"/>
              </a:rPr>
              <a:t> </a:t>
            </a:r>
            <a:r>
              <a:rPr lang="ru-RU" sz="1600" b="1" dirty="0" err="1">
                <a:latin typeface="Arial" panose="020B0604020202020204" pitchFamily="34" charset="0"/>
                <a:cs typeface="Arial" panose="020B0604020202020204" pitchFamily="34" charset="0"/>
              </a:rPr>
              <a:t>қуйидагилар</a:t>
            </a:r>
            <a:r>
              <a:rPr lang="ru-RU" sz="1600" b="1" dirty="0">
                <a:latin typeface="Arial" panose="020B0604020202020204" pitchFamily="34" charset="0"/>
                <a:cs typeface="Arial" panose="020B0604020202020204" pitchFamily="34" charset="0"/>
              </a:rPr>
              <a:t> </a:t>
            </a:r>
            <a:r>
              <a:rPr lang="ru-RU" sz="1600" b="1" dirty="0" err="1">
                <a:latin typeface="Arial" panose="020B0604020202020204" pitchFamily="34" charset="0"/>
                <a:cs typeface="Arial" panose="020B0604020202020204" pitchFamily="34" charset="0"/>
              </a:rPr>
              <a:t>тақиқланади</a:t>
            </a:r>
            <a:r>
              <a:rPr lang="ru-RU" sz="1600" b="1" dirty="0">
                <a:latin typeface="Arial" panose="020B0604020202020204" pitchFamily="34" charset="0"/>
                <a:cs typeface="Arial" panose="020B0604020202020204" pitchFamily="34" charset="0"/>
              </a:rPr>
              <a:t>:</a:t>
            </a:r>
          </a:p>
          <a:p>
            <a:pPr algn="ctr"/>
            <a:endParaRPr lang="uz-Cyrl-UZ" sz="800" b="1" dirty="0">
              <a:latin typeface="Arial" panose="020B0604020202020204" pitchFamily="34" charset="0"/>
              <a:cs typeface="Arial" panose="020B0604020202020204" pitchFamily="34" charset="0"/>
            </a:endParaRPr>
          </a:p>
          <a:p>
            <a:pPr marL="357188" indent="-357188" defTabSz="357188">
              <a:buFont typeface="Wingdings" panose="05000000000000000000" pitchFamily="2" charset="2"/>
              <a:buChar char="v"/>
              <a:tabLst>
                <a:tab pos="357188" algn="l"/>
              </a:tabLst>
            </a:pPr>
            <a:r>
              <a:rPr lang="ru-RU" sz="1600" dirty="0" err="1">
                <a:latin typeface="Arial" panose="020B0604020202020204" pitchFamily="34" charset="0"/>
                <a:cs typeface="Arial" panose="020B0604020202020204" pitchFamily="34" charset="0"/>
              </a:rPr>
              <a:t>сайловчилар</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ва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сайлов</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жараёнининг</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бошқа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иштирокчиларига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таъсир</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ўтказиш</a:t>
            </a:r>
            <a:r>
              <a:rPr lang="ru-RU" sz="1600" dirty="0">
                <a:latin typeface="Arial" panose="020B0604020202020204" pitchFamily="34" charset="0"/>
                <a:cs typeface="Arial" panose="020B0604020202020204" pitchFamily="34" charset="0"/>
              </a:rPr>
              <a:t>;</a:t>
            </a:r>
          </a:p>
          <a:p>
            <a:pPr marL="357188" indent="-357188" defTabSz="357188">
              <a:buFont typeface="Wingdings" panose="05000000000000000000" pitchFamily="2" charset="2"/>
              <a:buChar char="v"/>
              <a:tabLst>
                <a:tab pos="357188" algn="l"/>
              </a:tabLst>
            </a:pPr>
            <a:r>
              <a:rPr lang="ru-RU" sz="1600" dirty="0" err="1">
                <a:latin typeface="Arial" panose="020B0604020202020204" pitchFamily="34" charset="0"/>
                <a:cs typeface="Arial" panose="020B0604020202020204" pitchFamily="34" charset="0"/>
              </a:rPr>
              <a:t>сайловчи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сайлов</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бюллетенига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ўз</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белгисини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қўяётган</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пайтда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яширин</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овоз</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бериш</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кабинасида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бўлиш</a:t>
            </a:r>
            <a:r>
              <a:rPr lang="ru-RU" sz="1600" dirty="0">
                <a:latin typeface="Arial" panose="020B0604020202020204" pitchFamily="34" charset="0"/>
                <a:cs typeface="Arial" panose="020B0604020202020204" pitchFamily="34" charset="0"/>
              </a:rPr>
              <a:t>;</a:t>
            </a:r>
          </a:p>
          <a:p>
            <a:pPr marL="357188" indent="-357188" defTabSz="357188">
              <a:buFont typeface="Wingdings" panose="05000000000000000000" pitchFamily="2" charset="2"/>
              <a:buChar char="v"/>
              <a:tabLst>
                <a:tab pos="357188" algn="l"/>
              </a:tabLst>
            </a:pPr>
            <a:r>
              <a:rPr lang="ru-RU" sz="1600" dirty="0" err="1">
                <a:latin typeface="Arial" panose="020B0604020202020204" pitchFamily="34" charset="0"/>
                <a:cs typeface="Arial" panose="020B0604020202020204" pitchFamily="34" charset="0"/>
              </a:rPr>
              <a:t>бирон</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бир</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ташвиқот</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материалини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ёки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адабиётини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тарқатиш</a:t>
            </a:r>
            <a:r>
              <a:rPr lang="ru-RU" sz="1600" dirty="0">
                <a:latin typeface="Arial" panose="020B0604020202020204" pitchFamily="34" charset="0"/>
                <a:cs typeface="Arial" panose="020B0604020202020204" pitchFamily="34" charset="0"/>
              </a:rPr>
              <a:t>;</a:t>
            </a:r>
          </a:p>
          <a:p>
            <a:pPr marL="357188" indent="-357188" defTabSz="357188">
              <a:buFont typeface="Wingdings" panose="05000000000000000000" pitchFamily="2" charset="2"/>
              <a:buChar char="v"/>
              <a:tabLst>
                <a:tab pos="357188" algn="l"/>
              </a:tabLst>
            </a:pPr>
            <a:r>
              <a:rPr lang="ru-RU" sz="1600" dirty="0" err="1">
                <a:latin typeface="Arial" panose="020B0604020202020204" pitchFamily="34" charset="0"/>
                <a:cs typeface="Arial" panose="020B0604020202020204" pitchFamily="34" charset="0"/>
              </a:rPr>
              <a:t>сайловчилардан</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қандай</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овоз</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берганлигини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суриштириш</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ёки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сайлов</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бюллетенига</a:t>
            </a:r>
            <a:r>
              <a:rPr lang="ru-RU" sz="1600" dirty="0">
                <a:latin typeface="Arial" panose="020B0604020202020204" pitchFamily="34" charset="0"/>
                <a:cs typeface="Arial" panose="020B0604020202020204" pitchFamily="34" charset="0"/>
              </a:rPr>
              <a:t> белги </a:t>
            </a:r>
            <a:r>
              <a:rPr lang="ru-RU" sz="1600" dirty="0" err="1">
                <a:latin typeface="Arial" panose="020B0604020202020204" pitchFamily="34" charset="0"/>
                <a:cs typeface="Arial" panose="020B0604020202020204" pitchFamily="34" charset="0"/>
              </a:rPr>
              <a:t>қўйишда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ёрдам</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кўрсатиш</a:t>
            </a:r>
            <a:r>
              <a:rPr lang="ru-RU" sz="1600" dirty="0">
                <a:latin typeface="Arial" panose="020B0604020202020204" pitchFamily="34" charset="0"/>
                <a:cs typeface="Arial" panose="020B0604020202020204" pitchFamily="34" charset="0"/>
              </a:rPr>
              <a:t>;</a:t>
            </a:r>
          </a:p>
          <a:p>
            <a:pPr marL="357188" indent="-357188" defTabSz="357188">
              <a:buFont typeface="Wingdings" panose="05000000000000000000" pitchFamily="2" charset="2"/>
              <a:buChar char="v"/>
              <a:tabLst>
                <a:tab pos="357188" algn="l"/>
              </a:tabLst>
            </a:pPr>
            <a:r>
              <a:rPr lang="ru-RU" sz="1600" dirty="0" err="1">
                <a:latin typeface="Arial" panose="020B0604020202020204" pitchFamily="34" charset="0"/>
                <a:cs typeface="Arial" panose="020B0604020202020204" pitchFamily="34" charset="0"/>
              </a:rPr>
              <a:t>ўз</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хизмат</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вазифаси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билан</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боғлиқ</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бўлмаган</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ҳолда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сайлов</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жараёнининг</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барча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иштирокчиларининг</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манфаатлари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ва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ҳуқуқларини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ҳимоя</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қилишга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қаратилган</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ҳаракатларга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йўл</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қўйиш</a:t>
            </a:r>
            <a:r>
              <a:rPr lang="ru-RU" sz="1600" dirty="0">
                <a:latin typeface="Arial" panose="020B0604020202020204" pitchFamily="34" charset="0"/>
                <a:cs typeface="Arial" panose="020B0604020202020204" pitchFamily="34" charset="0"/>
              </a:rPr>
              <a:t>;</a:t>
            </a:r>
          </a:p>
          <a:p>
            <a:pPr marL="357188" indent="-357188" defTabSz="357188">
              <a:buFont typeface="Wingdings" panose="05000000000000000000" pitchFamily="2" charset="2"/>
              <a:buChar char="v"/>
              <a:tabLst>
                <a:tab pos="357188" algn="l"/>
              </a:tabLst>
            </a:pPr>
            <a:r>
              <a:rPr lang="ru-RU" sz="1600" dirty="0" err="1">
                <a:latin typeface="Arial" panose="020B0604020202020204" pitchFamily="34" charset="0"/>
                <a:cs typeface="Arial" panose="020B0604020202020204" pitchFamily="34" charset="0"/>
              </a:rPr>
              <a:t>сайлов</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комиссиясининг</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мажлисларида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қатнашишга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сайлов</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қутиларини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муҳрлашга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ва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очишга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овозларни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санаб</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чиқишга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аралашиш</a:t>
            </a:r>
            <a:r>
              <a:rPr lang="ru-RU" sz="1600" dirty="0">
                <a:latin typeface="Arial" panose="020B0604020202020204" pitchFamily="34" charset="0"/>
                <a:cs typeface="Arial" panose="020B0604020202020204" pitchFamily="34" charset="0"/>
              </a:rPr>
              <a:t>.</a:t>
            </a:r>
            <a:endParaRPr lang="ru-RU" sz="1600" b="1" dirty="0">
              <a:latin typeface="Arial" panose="020B0604020202020204" pitchFamily="34" charset="0"/>
              <a:cs typeface="Arial" panose="020B0604020202020204" pitchFamily="34" charset="0"/>
            </a:endParaRPr>
          </a:p>
        </p:txBody>
      </p:sp>
      <p:sp>
        <p:nvSpPr>
          <p:cNvPr id="15" name="Прямоугольник 14"/>
          <p:cNvSpPr/>
          <p:nvPr/>
        </p:nvSpPr>
        <p:spPr>
          <a:xfrm>
            <a:off x="6210300" y="1809968"/>
            <a:ext cx="5591157" cy="5016758"/>
          </a:xfrm>
          <a:prstGeom prst="rect">
            <a:avLst/>
          </a:prstGeom>
        </p:spPr>
        <p:txBody>
          <a:bodyPr wrap="square">
            <a:spAutoFit/>
          </a:bodyPr>
          <a:lstStyle/>
          <a:p>
            <a:pPr indent="177800"/>
            <a:r>
              <a:rPr lang="uz-Cyrl-UZ" sz="1600" b="1" dirty="0">
                <a:solidFill>
                  <a:srgbClr val="C00000"/>
                </a:solidFill>
                <a:latin typeface="Arial" panose="020B0604020202020204" pitchFamily="34" charset="0"/>
                <a:cs typeface="Arial" panose="020B0604020202020204" pitchFamily="34" charset="0"/>
              </a:rPr>
              <a:t>ЁДДА ТУТИНГ! </a:t>
            </a:r>
            <a:endParaRPr lang="ru-RU" sz="1600" b="1" dirty="0">
              <a:solidFill>
                <a:srgbClr val="C00000"/>
              </a:solidFill>
              <a:latin typeface="Arial" panose="020B0604020202020204" pitchFamily="34" charset="0"/>
              <a:cs typeface="Arial" panose="020B0604020202020204" pitchFamily="34" charset="0"/>
            </a:endParaRPr>
          </a:p>
          <a:p>
            <a:pPr indent="177800"/>
            <a:r>
              <a:rPr lang="uz-Cyrl-UZ" sz="1600" dirty="0">
                <a:latin typeface="Arial" panose="020B0604020202020204" pitchFamily="34" charset="0"/>
                <a:cs typeface="Arial" panose="020B0604020202020204" pitchFamily="34" charset="0"/>
              </a:rPr>
              <a:t>Фуқарога мурожаат қилишда Ички ишлар ва Миллий гвардия ходимлари: ўзининг фамилияси, мансаби, унвонини айтишга ва мурожаат қилиш мақсади ва сабабларини маълум қилганидан сўнг фуқаронинг талабига мувофиқ хизмат гувоҳномасини кўрсатишга; фуқаронинг ҳуқуқ ва эркинликларини чекловчи таъсир чорасини қўллаш зарурати вужудга келса, таъсир чораси қўллашнинг асослари ва сабабларини, шунингдек, таъсир чораси қўллаш билан боғлиқ фуқаронинг ҳуқуқ ва мажбуриятларини тушунтиришга мажбур.</a:t>
            </a:r>
          </a:p>
          <a:p>
            <a:pPr indent="177800"/>
            <a:endParaRPr lang="uz-Cyrl-UZ" sz="800" dirty="0">
              <a:latin typeface="Arial" panose="020B0604020202020204" pitchFamily="34" charset="0"/>
              <a:cs typeface="Arial" panose="020B0604020202020204" pitchFamily="34" charset="0"/>
            </a:endParaRPr>
          </a:p>
          <a:p>
            <a:pPr indent="177800"/>
            <a:r>
              <a:rPr lang="ru-RU" sz="1600" b="1" dirty="0">
                <a:solidFill>
                  <a:srgbClr val="C00000"/>
                </a:solidFill>
                <a:latin typeface="Arial" panose="020B0604020202020204" pitchFamily="34" charset="0"/>
                <a:cs typeface="Arial" panose="020B0604020202020204" pitchFamily="34" charset="0"/>
              </a:rPr>
              <a:t>ЁДДА ТУТИНГ! </a:t>
            </a:r>
          </a:p>
          <a:p>
            <a:pPr indent="177800"/>
            <a:r>
              <a:rPr lang="ru-RU" sz="1600" dirty="0" err="1">
                <a:latin typeface="Arial" panose="020B0604020202020204" pitchFamily="34" charset="0"/>
                <a:cs typeface="Arial" panose="020B0604020202020204" pitchFamily="34" charset="0"/>
              </a:rPr>
              <a:t>Ички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ишлар</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ва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Миллий</a:t>
            </a:r>
            <a:r>
              <a:rPr lang="ru-RU" sz="1600" dirty="0">
                <a:latin typeface="Arial" panose="020B0604020202020204" pitchFamily="34" charset="0"/>
                <a:cs typeface="Arial" panose="020B0604020202020204" pitchFamily="34" charset="0"/>
              </a:rPr>
              <a:t> гвардия </a:t>
            </a:r>
            <a:r>
              <a:rPr lang="ru-RU" sz="1600" dirty="0" err="1">
                <a:latin typeface="Arial" panose="020B0604020202020204" pitchFamily="34" charset="0"/>
                <a:cs typeface="Arial" panose="020B0604020202020204" pitchFamily="34" charset="0"/>
              </a:rPr>
              <a:t>ходимлари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сайловчиларга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сайлов</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ҳуқуқларини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амалга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ошириш</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бўйича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ҳуқуқий</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ёрдам</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кўрсатмайди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Турли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масалалар</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вужудга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келганида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бу</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ходимлар</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сайловчини</a:t>
            </a:r>
            <a:r>
              <a:rPr lang="ru-RU" sz="1600" dirty="0">
                <a:latin typeface="Arial" panose="020B0604020202020204" pitchFamily="34" charset="0"/>
                <a:cs typeface="Arial" panose="020B0604020202020204" pitchFamily="34" charset="0"/>
              </a:rPr>
              <a:t> участка </a:t>
            </a:r>
            <a:r>
              <a:rPr lang="ru-RU" sz="1600" dirty="0" err="1">
                <a:latin typeface="Arial" panose="020B0604020202020204" pitchFamily="34" charset="0"/>
                <a:cs typeface="Arial" panose="020B0604020202020204" pitchFamily="34" charset="0"/>
              </a:rPr>
              <a:t>сайлов</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комиссияси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раиси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раис</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ўринбосари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котиби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ёки</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бошқа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аъзосига</a:t>
            </a:r>
            <a:r>
              <a:rPr lang="ru-RU" sz="1600" dirty="0">
                <a:latin typeface="Arial" panose="020B0604020202020204" pitchFamily="34" charset="0"/>
                <a:cs typeface="Arial" panose="020B0604020202020204" pitchFamily="34" charset="0"/>
              </a:rPr>
              <a:t> </a:t>
            </a:r>
            <a:r>
              <a:rPr lang="ru-RU" sz="1600" dirty="0" err="1">
                <a:latin typeface="Arial" panose="020B0604020202020204" pitchFamily="34" charset="0"/>
                <a:cs typeface="Arial" panose="020B0604020202020204" pitchFamily="34" charset="0"/>
              </a:rPr>
              <a:t>юборади</a:t>
            </a:r>
            <a:r>
              <a:rPr lang="ru-RU" sz="1600" dirty="0" smtClean="0">
                <a:latin typeface="Arial" panose="020B0604020202020204" pitchFamily="34" charset="0"/>
                <a:cs typeface="Arial" panose="020B0604020202020204" pitchFamily="34" charset="0"/>
              </a:rPr>
              <a:t>.</a:t>
            </a:r>
            <a:endParaRPr lang="ru-RU" sz="1600" dirty="0">
              <a:latin typeface="Arial" panose="020B0604020202020204" pitchFamily="34" charset="0"/>
              <a:cs typeface="Arial" panose="020B0604020202020204" pitchFamily="34" charset="0"/>
            </a:endParaRPr>
          </a:p>
        </p:txBody>
      </p:sp>
      <p:cxnSp>
        <p:nvCxnSpPr>
          <p:cNvPr id="18" name="Прямая соединительная линия 17"/>
          <p:cNvCxnSpPr/>
          <p:nvPr/>
        </p:nvCxnSpPr>
        <p:spPr>
          <a:xfrm flipV="1">
            <a:off x="6088777" y="1809968"/>
            <a:ext cx="0" cy="4692432"/>
          </a:xfrm>
          <a:prstGeom prst="line">
            <a:avLst/>
          </a:prstGeom>
          <a:ln>
            <a:solidFill>
              <a:srgbClr val="004A94"/>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0193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rot="10800000">
            <a:off x="2733361" y="2324"/>
            <a:ext cx="9458639" cy="5529228"/>
          </a:xfrm>
          <a:prstGeom prst="rect">
            <a:avLst/>
          </a:prstGeom>
        </p:spPr>
      </p:pic>
      <p:pic>
        <p:nvPicPr>
          <p:cNvPr id="4" name="Рисунок 3"/>
          <p:cNvPicPr>
            <a:picLocks noChangeAspect="1"/>
          </p:cNvPicPr>
          <p:nvPr/>
        </p:nvPicPr>
        <p:blipFill>
          <a:blip r:embed="rId2"/>
          <a:stretch>
            <a:fillRect/>
          </a:stretch>
        </p:blipFill>
        <p:spPr>
          <a:xfrm>
            <a:off x="1004148" y="1328772"/>
            <a:ext cx="9763756" cy="5529228"/>
          </a:xfrm>
          <a:prstGeom prst="rect">
            <a:avLst/>
          </a:prstGeom>
        </p:spPr>
      </p:pic>
      <p:sp>
        <p:nvSpPr>
          <p:cNvPr id="5" name="Текст 2"/>
          <p:cNvSpPr txBox="1">
            <a:spLocks/>
          </p:cNvSpPr>
          <p:nvPr/>
        </p:nvSpPr>
        <p:spPr>
          <a:xfrm>
            <a:off x="3170465" y="2774042"/>
            <a:ext cx="6705600" cy="121920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uz-Cyrl-UZ" sz="3600" b="1" dirty="0" smtClean="0">
                <a:solidFill>
                  <a:srgbClr val="245A8C"/>
                </a:solidFill>
                <a:latin typeface="Arial" panose="020B0604020202020204" pitchFamily="34" charset="0"/>
                <a:cs typeface="Arial" panose="020B0604020202020204" pitchFamily="34" charset="0"/>
              </a:rPr>
              <a:t>ЭЪТИБОРИНГИЗ УЧУН РАҲМАТ!</a:t>
            </a:r>
            <a:endParaRPr lang="ru-RU" sz="3600" b="1" dirty="0">
              <a:solidFill>
                <a:srgbClr val="245A8C"/>
              </a:solidFill>
              <a:latin typeface="Arial" panose="020B0604020202020204" pitchFamily="34" charset="0"/>
              <a:cs typeface="Arial" panose="020B0604020202020204" pitchFamily="34" charset="0"/>
            </a:endParaRPr>
          </a:p>
        </p:txBody>
      </p:sp>
      <p:grpSp>
        <p:nvGrpSpPr>
          <p:cNvPr id="6" name="Group 2"/>
          <p:cNvGrpSpPr/>
          <p:nvPr/>
        </p:nvGrpSpPr>
        <p:grpSpPr>
          <a:xfrm>
            <a:off x="0" y="4997873"/>
            <a:ext cx="889000" cy="1860127"/>
            <a:chOff x="0" y="0"/>
            <a:chExt cx="2653030" cy="2654300"/>
          </a:xfrm>
        </p:grpSpPr>
        <p:sp>
          <p:nvSpPr>
            <p:cNvPr id="7" name="Freeform 3"/>
            <p:cNvSpPr/>
            <p:nvPr/>
          </p:nvSpPr>
          <p:spPr>
            <a:xfrm>
              <a:off x="0" y="0"/>
              <a:ext cx="2653030" cy="2654300"/>
            </a:xfrm>
            <a:custGeom>
              <a:avLst/>
              <a:gdLst/>
              <a:ahLst/>
              <a:cxnLst/>
              <a:rect l="l" t="t" r="r" b="b"/>
              <a:pathLst>
                <a:path w="2653030" h="2654300">
                  <a:moveTo>
                    <a:pt x="0" y="1535430"/>
                  </a:moveTo>
                  <a:lnTo>
                    <a:pt x="0" y="1463040"/>
                  </a:lnTo>
                  <a:lnTo>
                    <a:pt x="1463040" y="0"/>
                  </a:lnTo>
                  <a:lnTo>
                    <a:pt x="1535430" y="0"/>
                  </a:lnTo>
                  <a:lnTo>
                    <a:pt x="0" y="1535430"/>
                  </a:lnTo>
                  <a:close/>
                  <a:moveTo>
                    <a:pt x="1681480" y="0"/>
                  </a:moveTo>
                  <a:lnTo>
                    <a:pt x="1609090" y="0"/>
                  </a:lnTo>
                  <a:lnTo>
                    <a:pt x="0" y="1607820"/>
                  </a:lnTo>
                  <a:lnTo>
                    <a:pt x="0" y="1680210"/>
                  </a:lnTo>
                  <a:lnTo>
                    <a:pt x="1681480" y="0"/>
                  </a:lnTo>
                  <a:close/>
                  <a:moveTo>
                    <a:pt x="1390650" y="0"/>
                  </a:moveTo>
                  <a:lnTo>
                    <a:pt x="1318260" y="0"/>
                  </a:lnTo>
                  <a:lnTo>
                    <a:pt x="0" y="1318260"/>
                  </a:lnTo>
                  <a:lnTo>
                    <a:pt x="0" y="1390650"/>
                  </a:lnTo>
                  <a:lnTo>
                    <a:pt x="1390650" y="0"/>
                  </a:lnTo>
                  <a:close/>
                  <a:moveTo>
                    <a:pt x="1245870" y="0"/>
                  </a:moveTo>
                  <a:lnTo>
                    <a:pt x="1173480" y="0"/>
                  </a:lnTo>
                  <a:lnTo>
                    <a:pt x="0" y="1173480"/>
                  </a:lnTo>
                  <a:lnTo>
                    <a:pt x="0" y="1245870"/>
                  </a:lnTo>
                  <a:lnTo>
                    <a:pt x="1245870" y="0"/>
                  </a:lnTo>
                  <a:close/>
                  <a:moveTo>
                    <a:pt x="1826260" y="0"/>
                  </a:moveTo>
                  <a:lnTo>
                    <a:pt x="1753870" y="0"/>
                  </a:lnTo>
                  <a:lnTo>
                    <a:pt x="0" y="1753870"/>
                  </a:lnTo>
                  <a:lnTo>
                    <a:pt x="0" y="1826260"/>
                  </a:lnTo>
                  <a:lnTo>
                    <a:pt x="1826260" y="0"/>
                  </a:lnTo>
                  <a:close/>
                  <a:moveTo>
                    <a:pt x="2260600" y="0"/>
                  </a:moveTo>
                  <a:lnTo>
                    <a:pt x="2188210" y="0"/>
                  </a:lnTo>
                  <a:lnTo>
                    <a:pt x="0" y="2188210"/>
                  </a:lnTo>
                  <a:lnTo>
                    <a:pt x="0" y="2260600"/>
                  </a:lnTo>
                  <a:lnTo>
                    <a:pt x="2260600" y="0"/>
                  </a:lnTo>
                  <a:close/>
                  <a:moveTo>
                    <a:pt x="2551430" y="0"/>
                  </a:moveTo>
                  <a:lnTo>
                    <a:pt x="2479040" y="0"/>
                  </a:lnTo>
                  <a:lnTo>
                    <a:pt x="0" y="2479040"/>
                  </a:lnTo>
                  <a:lnTo>
                    <a:pt x="0" y="2551430"/>
                  </a:lnTo>
                  <a:lnTo>
                    <a:pt x="2551430" y="0"/>
                  </a:lnTo>
                  <a:close/>
                  <a:moveTo>
                    <a:pt x="2405380" y="0"/>
                  </a:moveTo>
                  <a:lnTo>
                    <a:pt x="2332990" y="0"/>
                  </a:lnTo>
                  <a:lnTo>
                    <a:pt x="0" y="2332990"/>
                  </a:lnTo>
                  <a:lnTo>
                    <a:pt x="0" y="2405380"/>
                  </a:lnTo>
                  <a:lnTo>
                    <a:pt x="2405380" y="0"/>
                  </a:lnTo>
                  <a:close/>
                  <a:moveTo>
                    <a:pt x="2115820" y="0"/>
                  </a:moveTo>
                  <a:lnTo>
                    <a:pt x="2043430" y="0"/>
                  </a:lnTo>
                  <a:lnTo>
                    <a:pt x="0" y="2043430"/>
                  </a:lnTo>
                  <a:lnTo>
                    <a:pt x="0" y="2115820"/>
                  </a:lnTo>
                  <a:lnTo>
                    <a:pt x="2115820" y="0"/>
                  </a:lnTo>
                  <a:close/>
                  <a:moveTo>
                    <a:pt x="375920" y="0"/>
                  </a:moveTo>
                  <a:lnTo>
                    <a:pt x="303530" y="0"/>
                  </a:lnTo>
                  <a:lnTo>
                    <a:pt x="0" y="303530"/>
                  </a:lnTo>
                  <a:lnTo>
                    <a:pt x="0" y="375920"/>
                  </a:lnTo>
                  <a:lnTo>
                    <a:pt x="375920" y="0"/>
                  </a:lnTo>
                  <a:close/>
                  <a:moveTo>
                    <a:pt x="1101090" y="0"/>
                  </a:moveTo>
                  <a:lnTo>
                    <a:pt x="1028700" y="0"/>
                  </a:lnTo>
                  <a:lnTo>
                    <a:pt x="0" y="1028700"/>
                  </a:lnTo>
                  <a:lnTo>
                    <a:pt x="0" y="1101090"/>
                  </a:lnTo>
                  <a:lnTo>
                    <a:pt x="1101090" y="0"/>
                  </a:lnTo>
                  <a:close/>
                  <a:moveTo>
                    <a:pt x="2653030" y="0"/>
                  </a:moveTo>
                  <a:lnTo>
                    <a:pt x="2623820" y="0"/>
                  </a:lnTo>
                  <a:lnTo>
                    <a:pt x="0" y="2623820"/>
                  </a:lnTo>
                  <a:lnTo>
                    <a:pt x="0" y="2653030"/>
                  </a:lnTo>
                  <a:lnTo>
                    <a:pt x="43180" y="2653030"/>
                  </a:lnTo>
                  <a:lnTo>
                    <a:pt x="2653030" y="43180"/>
                  </a:lnTo>
                  <a:lnTo>
                    <a:pt x="2653030" y="0"/>
                  </a:lnTo>
                  <a:close/>
                  <a:moveTo>
                    <a:pt x="520700" y="0"/>
                  </a:moveTo>
                  <a:lnTo>
                    <a:pt x="448310" y="0"/>
                  </a:lnTo>
                  <a:lnTo>
                    <a:pt x="0" y="448310"/>
                  </a:lnTo>
                  <a:lnTo>
                    <a:pt x="0" y="520700"/>
                  </a:lnTo>
                  <a:lnTo>
                    <a:pt x="520700" y="0"/>
                  </a:lnTo>
                  <a:close/>
                  <a:moveTo>
                    <a:pt x="85090" y="0"/>
                  </a:moveTo>
                  <a:lnTo>
                    <a:pt x="12700" y="0"/>
                  </a:lnTo>
                  <a:lnTo>
                    <a:pt x="0" y="12700"/>
                  </a:lnTo>
                  <a:lnTo>
                    <a:pt x="0" y="85090"/>
                  </a:lnTo>
                  <a:lnTo>
                    <a:pt x="85090" y="0"/>
                  </a:lnTo>
                  <a:close/>
                  <a:moveTo>
                    <a:pt x="231140" y="0"/>
                  </a:moveTo>
                  <a:lnTo>
                    <a:pt x="158750" y="0"/>
                  </a:lnTo>
                  <a:lnTo>
                    <a:pt x="0" y="157480"/>
                  </a:lnTo>
                  <a:lnTo>
                    <a:pt x="0" y="229870"/>
                  </a:lnTo>
                  <a:lnTo>
                    <a:pt x="231140" y="0"/>
                  </a:lnTo>
                  <a:close/>
                  <a:moveTo>
                    <a:pt x="0" y="956310"/>
                  </a:moveTo>
                  <a:lnTo>
                    <a:pt x="956310" y="0"/>
                  </a:lnTo>
                  <a:lnTo>
                    <a:pt x="883920" y="0"/>
                  </a:lnTo>
                  <a:lnTo>
                    <a:pt x="0" y="882650"/>
                  </a:lnTo>
                  <a:lnTo>
                    <a:pt x="0" y="956310"/>
                  </a:lnTo>
                  <a:close/>
                  <a:moveTo>
                    <a:pt x="665480" y="0"/>
                  </a:moveTo>
                  <a:lnTo>
                    <a:pt x="593090" y="0"/>
                  </a:lnTo>
                  <a:lnTo>
                    <a:pt x="0" y="593090"/>
                  </a:lnTo>
                  <a:lnTo>
                    <a:pt x="0" y="665480"/>
                  </a:lnTo>
                  <a:lnTo>
                    <a:pt x="665480" y="0"/>
                  </a:lnTo>
                  <a:close/>
                  <a:moveTo>
                    <a:pt x="810260" y="0"/>
                  </a:moveTo>
                  <a:lnTo>
                    <a:pt x="737870" y="0"/>
                  </a:lnTo>
                  <a:lnTo>
                    <a:pt x="0" y="737870"/>
                  </a:lnTo>
                  <a:lnTo>
                    <a:pt x="0" y="810260"/>
                  </a:lnTo>
                  <a:lnTo>
                    <a:pt x="810260" y="0"/>
                  </a:lnTo>
                  <a:close/>
                  <a:moveTo>
                    <a:pt x="1971040" y="0"/>
                  </a:moveTo>
                  <a:lnTo>
                    <a:pt x="1898650" y="0"/>
                  </a:lnTo>
                  <a:lnTo>
                    <a:pt x="0" y="1898650"/>
                  </a:lnTo>
                  <a:lnTo>
                    <a:pt x="0" y="1971040"/>
                  </a:lnTo>
                  <a:lnTo>
                    <a:pt x="1971040" y="0"/>
                  </a:lnTo>
                  <a:close/>
                  <a:moveTo>
                    <a:pt x="2653030" y="1783080"/>
                  </a:moveTo>
                  <a:lnTo>
                    <a:pt x="2653030" y="1710690"/>
                  </a:lnTo>
                  <a:lnTo>
                    <a:pt x="1710690" y="2653030"/>
                  </a:lnTo>
                  <a:lnTo>
                    <a:pt x="1783080" y="2653030"/>
                  </a:lnTo>
                  <a:lnTo>
                    <a:pt x="2653030" y="1783080"/>
                  </a:lnTo>
                  <a:close/>
                  <a:moveTo>
                    <a:pt x="2653030" y="1927860"/>
                  </a:moveTo>
                  <a:lnTo>
                    <a:pt x="2653030" y="1855470"/>
                  </a:lnTo>
                  <a:lnTo>
                    <a:pt x="1855470" y="2653030"/>
                  </a:lnTo>
                  <a:lnTo>
                    <a:pt x="1927860" y="2653030"/>
                  </a:lnTo>
                  <a:lnTo>
                    <a:pt x="2653030" y="1927860"/>
                  </a:lnTo>
                  <a:close/>
                  <a:moveTo>
                    <a:pt x="2653030" y="2072640"/>
                  </a:moveTo>
                  <a:lnTo>
                    <a:pt x="2653030" y="2000250"/>
                  </a:lnTo>
                  <a:lnTo>
                    <a:pt x="2000250" y="2653030"/>
                  </a:lnTo>
                  <a:lnTo>
                    <a:pt x="2072640" y="2653030"/>
                  </a:lnTo>
                  <a:lnTo>
                    <a:pt x="2653030" y="2072640"/>
                  </a:lnTo>
                  <a:close/>
                  <a:moveTo>
                    <a:pt x="2653030" y="1638300"/>
                  </a:moveTo>
                  <a:lnTo>
                    <a:pt x="2653030" y="1565910"/>
                  </a:lnTo>
                  <a:lnTo>
                    <a:pt x="1564640" y="2654300"/>
                  </a:lnTo>
                  <a:lnTo>
                    <a:pt x="1637030" y="2654300"/>
                  </a:lnTo>
                  <a:lnTo>
                    <a:pt x="2653030" y="1638300"/>
                  </a:lnTo>
                  <a:close/>
                  <a:moveTo>
                    <a:pt x="2217420" y="2653030"/>
                  </a:moveTo>
                  <a:lnTo>
                    <a:pt x="2653030" y="2217420"/>
                  </a:lnTo>
                  <a:lnTo>
                    <a:pt x="2653030" y="2145030"/>
                  </a:lnTo>
                  <a:lnTo>
                    <a:pt x="2145030" y="2653030"/>
                  </a:lnTo>
                  <a:lnTo>
                    <a:pt x="2217420" y="2653030"/>
                  </a:lnTo>
                  <a:close/>
                  <a:moveTo>
                    <a:pt x="2653030" y="2580640"/>
                  </a:moveTo>
                  <a:lnTo>
                    <a:pt x="2580640" y="2653030"/>
                  </a:lnTo>
                  <a:lnTo>
                    <a:pt x="2653030" y="2653030"/>
                  </a:lnTo>
                  <a:lnTo>
                    <a:pt x="2653030" y="2580640"/>
                  </a:lnTo>
                  <a:close/>
                  <a:moveTo>
                    <a:pt x="2653030" y="2508250"/>
                  </a:moveTo>
                  <a:lnTo>
                    <a:pt x="2653030" y="2435860"/>
                  </a:lnTo>
                  <a:lnTo>
                    <a:pt x="2435860" y="2653030"/>
                  </a:lnTo>
                  <a:lnTo>
                    <a:pt x="2508250" y="2653030"/>
                  </a:lnTo>
                  <a:lnTo>
                    <a:pt x="2653030" y="2508250"/>
                  </a:lnTo>
                  <a:close/>
                  <a:moveTo>
                    <a:pt x="2653030" y="2363470"/>
                  </a:moveTo>
                  <a:lnTo>
                    <a:pt x="2653030" y="2291080"/>
                  </a:lnTo>
                  <a:lnTo>
                    <a:pt x="2291080" y="2653030"/>
                  </a:lnTo>
                  <a:lnTo>
                    <a:pt x="2363470" y="2653030"/>
                  </a:lnTo>
                  <a:lnTo>
                    <a:pt x="2653030" y="2363470"/>
                  </a:lnTo>
                  <a:close/>
                  <a:moveTo>
                    <a:pt x="2653030" y="1492250"/>
                  </a:moveTo>
                  <a:lnTo>
                    <a:pt x="2653030" y="1419860"/>
                  </a:lnTo>
                  <a:lnTo>
                    <a:pt x="1419860" y="2653030"/>
                  </a:lnTo>
                  <a:lnTo>
                    <a:pt x="1492250" y="2653030"/>
                  </a:lnTo>
                  <a:lnTo>
                    <a:pt x="2653030" y="1492250"/>
                  </a:lnTo>
                  <a:close/>
                  <a:moveTo>
                    <a:pt x="2653030" y="187960"/>
                  </a:moveTo>
                  <a:lnTo>
                    <a:pt x="2653030" y="115570"/>
                  </a:lnTo>
                  <a:lnTo>
                    <a:pt x="115570" y="2653030"/>
                  </a:lnTo>
                  <a:lnTo>
                    <a:pt x="187960" y="2653030"/>
                  </a:lnTo>
                  <a:lnTo>
                    <a:pt x="2653030" y="187960"/>
                  </a:lnTo>
                  <a:close/>
                  <a:moveTo>
                    <a:pt x="2653030" y="622300"/>
                  </a:moveTo>
                  <a:lnTo>
                    <a:pt x="2653030" y="549910"/>
                  </a:lnTo>
                  <a:lnTo>
                    <a:pt x="549910" y="2653030"/>
                  </a:lnTo>
                  <a:lnTo>
                    <a:pt x="622300" y="2653030"/>
                  </a:lnTo>
                  <a:lnTo>
                    <a:pt x="2653030" y="622300"/>
                  </a:lnTo>
                  <a:close/>
                  <a:moveTo>
                    <a:pt x="2653030" y="477520"/>
                  </a:moveTo>
                  <a:lnTo>
                    <a:pt x="2653030" y="405130"/>
                  </a:lnTo>
                  <a:lnTo>
                    <a:pt x="405130" y="2653030"/>
                  </a:lnTo>
                  <a:lnTo>
                    <a:pt x="477520" y="2653030"/>
                  </a:lnTo>
                  <a:lnTo>
                    <a:pt x="2653030" y="477520"/>
                  </a:lnTo>
                  <a:close/>
                  <a:moveTo>
                    <a:pt x="2653030" y="1347470"/>
                  </a:moveTo>
                  <a:lnTo>
                    <a:pt x="2653030" y="1275080"/>
                  </a:lnTo>
                  <a:lnTo>
                    <a:pt x="1275080" y="2653030"/>
                  </a:lnTo>
                  <a:lnTo>
                    <a:pt x="1347470" y="2653030"/>
                  </a:lnTo>
                  <a:lnTo>
                    <a:pt x="2653030" y="1347470"/>
                  </a:lnTo>
                  <a:close/>
                  <a:moveTo>
                    <a:pt x="2653030" y="767080"/>
                  </a:moveTo>
                  <a:lnTo>
                    <a:pt x="2653030" y="694690"/>
                  </a:lnTo>
                  <a:lnTo>
                    <a:pt x="694690" y="2653030"/>
                  </a:lnTo>
                  <a:lnTo>
                    <a:pt x="767080" y="2653030"/>
                  </a:lnTo>
                  <a:lnTo>
                    <a:pt x="2653030" y="767080"/>
                  </a:lnTo>
                  <a:close/>
                  <a:moveTo>
                    <a:pt x="2653030" y="332740"/>
                  </a:moveTo>
                  <a:lnTo>
                    <a:pt x="2653030" y="260350"/>
                  </a:lnTo>
                  <a:lnTo>
                    <a:pt x="260350" y="2653030"/>
                  </a:lnTo>
                  <a:lnTo>
                    <a:pt x="332740" y="2653030"/>
                  </a:lnTo>
                  <a:lnTo>
                    <a:pt x="2653030" y="332740"/>
                  </a:lnTo>
                  <a:close/>
                  <a:moveTo>
                    <a:pt x="2653030" y="1202690"/>
                  </a:moveTo>
                  <a:lnTo>
                    <a:pt x="2653030" y="1130300"/>
                  </a:lnTo>
                  <a:lnTo>
                    <a:pt x="1130300" y="2653030"/>
                  </a:lnTo>
                  <a:lnTo>
                    <a:pt x="1202690" y="2653030"/>
                  </a:lnTo>
                  <a:lnTo>
                    <a:pt x="2653030" y="1202690"/>
                  </a:lnTo>
                  <a:close/>
                  <a:moveTo>
                    <a:pt x="2653030" y="913130"/>
                  </a:moveTo>
                  <a:lnTo>
                    <a:pt x="2653030" y="840740"/>
                  </a:lnTo>
                  <a:lnTo>
                    <a:pt x="840740" y="2653030"/>
                  </a:lnTo>
                  <a:lnTo>
                    <a:pt x="913130" y="2653030"/>
                  </a:lnTo>
                  <a:lnTo>
                    <a:pt x="2653030" y="913130"/>
                  </a:lnTo>
                  <a:close/>
                  <a:moveTo>
                    <a:pt x="2653030" y="1057910"/>
                  </a:moveTo>
                  <a:lnTo>
                    <a:pt x="2653030" y="985520"/>
                  </a:lnTo>
                  <a:lnTo>
                    <a:pt x="985520" y="2653030"/>
                  </a:lnTo>
                  <a:lnTo>
                    <a:pt x="1057910" y="2653030"/>
                  </a:lnTo>
                  <a:lnTo>
                    <a:pt x="2653030" y="1057910"/>
                  </a:lnTo>
                  <a:close/>
                </a:path>
              </a:pathLst>
            </a:custGeom>
            <a:solidFill>
              <a:srgbClr val="004A94"/>
            </a:solidFill>
          </p:spPr>
          <p:txBody>
            <a:bodyPr/>
            <a:lstStyle/>
            <a:p>
              <a:endParaRPr lang="ru-RU" sz="1200">
                <a:latin typeface="Arial" panose="020B0604020202020204" pitchFamily="34" charset="0"/>
                <a:cs typeface="Arial" panose="020B0604020202020204" pitchFamily="34" charset="0"/>
              </a:endParaRPr>
            </a:p>
          </p:txBody>
        </p:sp>
      </p:grpSp>
      <p:sp>
        <p:nvSpPr>
          <p:cNvPr id="8" name="AutoShape 13"/>
          <p:cNvSpPr/>
          <p:nvPr/>
        </p:nvSpPr>
        <p:spPr>
          <a:xfrm rot="16200000" flipV="1">
            <a:off x="58784" y="5912637"/>
            <a:ext cx="1860127" cy="30600"/>
          </a:xfrm>
          <a:prstGeom prst="rect">
            <a:avLst/>
          </a:prstGeom>
          <a:solidFill>
            <a:schemeClr val="accent1">
              <a:lumMod val="75000"/>
            </a:schemeClr>
          </a:solidFill>
          <a:ln>
            <a:solidFill>
              <a:schemeClr val="accent1"/>
            </a:solidFill>
          </a:ln>
        </p:spPr>
        <p:txBody>
          <a:bodyPr/>
          <a:lstStyle/>
          <a:p>
            <a:endParaRPr lang="ru-RU" sz="1200">
              <a:latin typeface="Arial" panose="020B0604020202020204" pitchFamily="34" charset="0"/>
              <a:cs typeface="Arial" panose="020B0604020202020204" pitchFamily="34" charset="0"/>
            </a:endParaRPr>
          </a:p>
        </p:txBody>
      </p:sp>
      <p:sp>
        <p:nvSpPr>
          <p:cNvPr id="9" name="AutoShape 4"/>
          <p:cNvSpPr/>
          <p:nvPr/>
        </p:nvSpPr>
        <p:spPr>
          <a:xfrm>
            <a:off x="0" y="1"/>
            <a:ext cx="889000" cy="4902200"/>
          </a:xfrm>
          <a:prstGeom prst="rect">
            <a:avLst/>
          </a:prstGeom>
          <a:solidFill>
            <a:srgbClr val="245A8C"/>
          </a:solidFill>
        </p:spPr>
        <p:txBody>
          <a:bodyPr/>
          <a:lstStyle/>
          <a:p>
            <a:endParaRPr lang="ru-RU" sz="1200">
              <a:latin typeface="Arial" panose="020B0604020202020204" pitchFamily="34" charset="0"/>
              <a:cs typeface="Arial" panose="020B0604020202020204" pitchFamily="34" charset="0"/>
            </a:endParaRPr>
          </a:p>
        </p:txBody>
      </p:sp>
      <p:sp>
        <p:nvSpPr>
          <p:cNvPr id="10" name="AutoShape 13"/>
          <p:cNvSpPr/>
          <p:nvPr/>
        </p:nvSpPr>
        <p:spPr>
          <a:xfrm rot="16200000">
            <a:off x="-1462253" y="2435801"/>
            <a:ext cx="4902201" cy="30600"/>
          </a:xfrm>
          <a:prstGeom prst="rect">
            <a:avLst/>
          </a:prstGeom>
          <a:solidFill>
            <a:schemeClr val="accent1">
              <a:lumMod val="75000"/>
            </a:schemeClr>
          </a:solidFill>
          <a:ln>
            <a:solidFill>
              <a:schemeClr val="accent1"/>
            </a:solidFill>
          </a:ln>
        </p:spPr>
        <p:txBody>
          <a:bodyPr/>
          <a:lstStyle/>
          <a:p>
            <a:endParaRPr lang="ru-RU" sz="12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052691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15790" y="2008474"/>
            <a:ext cx="11299393" cy="1631216"/>
          </a:xfrm>
          <a:prstGeom prst="rect">
            <a:avLst/>
          </a:prstGeom>
          <a:solidFill>
            <a:schemeClr val="bg1">
              <a:lumMod val="95000"/>
            </a:schemeClr>
          </a:solidFill>
          <a:ln>
            <a:solidFill>
              <a:schemeClr val="bg1">
                <a:lumMod val="85000"/>
              </a:schemeClr>
            </a:solidFill>
            <a:prstDash val="dash"/>
          </a:ln>
        </p:spPr>
        <p:txBody>
          <a:bodyPr wrap="square">
            <a:spAutoFit/>
          </a:bodyPr>
          <a:lstStyle/>
          <a:p>
            <a:pPr indent="542925"/>
            <a:r>
              <a:rPr lang="ru-RU" sz="2000" dirty="0" err="1" smtClean="0">
                <a:latin typeface="Arial" panose="020B0604020202020204" pitchFamily="34" charset="0"/>
                <a:cs typeface="Arial" panose="020B0604020202020204" pitchFamily="34" charset="0"/>
              </a:rPr>
              <a:t>Жамиятда</a:t>
            </a:r>
            <a:r>
              <a:rPr lang="ru-RU" sz="2000" dirty="0" smtClean="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иқтисодий</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сиёсий</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ижтимоий</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юридик</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маънавий</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ва</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бошқа</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омиллар</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таъсирида</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вужудга</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келган</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тартибни</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ҳар</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қандай</a:t>
            </a:r>
            <a:r>
              <a:rPr lang="ru-RU" sz="2000" dirty="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тажовузлардан</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унга</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зарар</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етказиш</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йўлидаги</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уринишлардан</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ҳимоя</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қилиш</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чоралари</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Бу</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атаманинг</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бошқача</a:t>
            </a:r>
            <a:r>
              <a:rPr lang="ru-RU" sz="2000" dirty="0">
                <a:latin typeface="Arial" panose="020B0604020202020204" pitchFamily="34" charset="0"/>
                <a:cs typeface="Arial" panose="020B0604020202020204" pitchFamily="34" charset="0"/>
              </a:rPr>
              <a:t> </a:t>
            </a:r>
            <a:r>
              <a:rPr lang="ru-RU" sz="2000" dirty="0" smtClean="0">
                <a:latin typeface="Arial" panose="020B0604020202020204" pitchFamily="34" charset="0"/>
                <a:cs typeface="Arial" panose="020B0604020202020204" pitchFamily="34" charset="0"/>
              </a:rPr>
              <a:t>«</a:t>
            </a:r>
            <a:r>
              <a:rPr lang="ru-RU" sz="2000" dirty="0" err="1" smtClean="0">
                <a:latin typeface="Arial" panose="020B0604020202020204" pitchFamily="34" charset="0"/>
                <a:cs typeface="Arial" panose="020B0604020202020204" pitchFamily="34" charset="0"/>
              </a:rPr>
              <a:t>идоравий</a:t>
            </a:r>
            <a:r>
              <a:rPr lang="ru-RU" sz="2000" dirty="0" smtClean="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талқини</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ҳам</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мавжуд</a:t>
            </a:r>
            <a:r>
              <a:rPr lang="ru-RU" sz="2000" dirty="0">
                <a:latin typeface="Arial" panose="020B0604020202020204" pitchFamily="34" charset="0"/>
                <a:cs typeface="Arial" panose="020B0604020202020204" pitchFamily="34" charset="0"/>
              </a:rPr>
              <a:t>, у </a:t>
            </a:r>
            <a:r>
              <a:rPr lang="ru-RU" sz="2000" dirty="0" err="1">
                <a:latin typeface="Arial" panose="020B0604020202020204" pitchFamily="34" charset="0"/>
                <a:cs typeface="Arial" panose="020B0604020202020204" pitchFamily="34" charset="0"/>
              </a:rPr>
              <a:t>ҳам</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бўлса</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жамоат</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жойларида</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белгиланган</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тартибни</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қўпол</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равишда</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бузишнинг</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олдини</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олиш</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ва</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унга</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йўл</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қўймаслик</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чораларининг</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йиғиндисидан</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иборат</a:t>
            </a:r>
            <a:endParaRPr lang="ru-RU" sz="2000" dirty="0">
              <a:latin typeface="Arial" panose="020B0604020202020204" pitchFamily="34" charset="0"/>
              <a:cs typeface="Arial" panose="020B0604020202020204" pitchFamily="34" charset="0"/>
            </a:endParaRPr>
          </a:p>
        </p:txBody>
      </p:sp>
      <p:sp>
        <p:nvSpPr>
          <p:cNvPr id="5" name="Прямоугольник 4"/>
          <p:cNvSpPr/>
          <p:nvPr/>
        </p:nvSpPr>
        <p:spPr>
          <a:xfrm>
            <a:off x="415791" y="1398622"/>
            <a:ext cx="3914726" cy="400110"/>
          </a:xfrm>
          <a:prstGeom prst="rect">
            <a:avLst/>
          </a:prstGeom>
          <a:solidFill>
            <a:schemeClr val="bg1"/>
          </a:solidFill>
          <a:ln>
            <a:solidFill>
              <a:schemeClr val="bg1">
                <a:lumMod val="85000"/>
              </a:schemeClr>
            </a:solidFill>
            <a:prstDash val="dash"/>
          </a:ln>
          <a:effectLst>
            <a:outerShdw blurRad="50800" dist="38100" dir="2700000" algn="tl" rotWithShape="0">
              <a:prstClr val="black">
                <a:alpha val="40000"/>
              </a:prstClr>
            </a:outerShdw>
          </a:effectLst>
        </p:spPr>
        <p:txBody>
          <a:bodyPr wrap="none">
            <a:spAutoFit/>
          </a:bodyPr>
          <a:lstStyle/>
          <a:p>
            <a:r>
              <a:rPr lang="ru-RU" sz="2000" b="1" i="1" dirty="0" err="1">
                <a:latin typeface="Arial" panose="020B0604020202020204" pitchFamily="34" charset="0"/>
                <a:cs typeface="Arial" panose="020B0604020202020204" pitchFamily="34" charset="0"/>
              </a:rPr>
              <a:t>Жамоат</a:t>
            </a:r>
            <a:r>
              <a:rPr lang="ru-RU" sz="2000" b="1" i="1" dirty="0">
                <a:latin typeface="Arial" panose="020B0604020202020204" pitchFamily="34" charset="0"/>
                <a:cs typeface="Arial" panose="020B0604020202020204" pitchFamily="34" charset="0"/>
              </a:rPr>
              <a:t> </a:t>
            </a:r>
            <a:r>
              <a:rPr lang="ru-RU" sz="2000" b="1" i="1" dirty="0" err="1">
                <a:latin typeface="Arial" panose="020B0604020202020204" pitchFamily="34" charset="0"/>
                <a:cs typeface="Arial" panose="020B0604020202020204" pitchFamily="34" charset="0"/>
              </a:rPr>
              <a:t>тартибини</a:t>
            </a:r>
            <a:r>
              <a:rPr lang="ru-RU" sz="2000" b="1" i="1" dirty="0">
                <a:latin typeface="Arial" panose="020B0604020202020204" pitchFamily="34" charset="0"/>
                <a:cs typeface="Arial" panose="020B0604020202020204" pitchFamily="34" charset="0"/>
              </a:rPr>
              <a:t> </a:t>
            </a:r>
            <a:r>
              <a:rPr lang="ru-RU" sz="2000" b="1" i="1" dirty="0" err="1">
                <a:latin typeface="Arial" panose="020B0604020202020204" pitchFamily="34" charset="0"/>
                <a:cs typeface="Arial" panose="020B0604020202020204" pitchFamily="34" charset="0"/>
              </a:rPr>
              <a:t>сақлаш</a:t>
            </a:r>
            <a:endParaRPr lang="ru-RU" sz="2000" b="1" i="1" dirty="0">
              <a:latin typeface="Arial" panose="020B0604020202020204" pitchFamily="34" charset="0"/>
              <a:cs typeface="Arial" panose="020B0604020202020204" pitchFamily="34" charset="0"/>
            </a:endParaRPr>
          </a:p>
        </p:txBody>
      </p:sp>
      <p:sp>
        <p:nvSpPr>
          <p:cNvPr id="7" name="Прямоугольник 6"/>
          <p:cNvSpPr/>
          <p:nvPr/>
        </p:nvSpPr>
        <p:spPr>
          <a:xfrm>
            <a:off x="415790" y="3842618"/>
            <a:ext cx="2573140" cy="400110"/>
          </a:xfrm>
          <a:prstGeom prst="rect">
            <a:avLst/>
          </a:prstGeom>
          <a:solidFill>
            <a:schemeClr val="bg1">
              <a:lumMod val="95000"/>
            </a:schemeClr>
          </a:solidFill>
          <a:ln>
            <a:solidFill>
              <a:schemeClr val="bg1">
                <a:lumMod val="85000"/>
              </a:schemeClr>
            </a:solidFill>
            <a:prstDash val="dash"/>
          </a:ln>
          <a:effectLst/>
        </p:spPr>
        <p:txBody>
          <a:bodyPr wrap="none">
            <a:spAutoFit/>
          </a:bodyPr>
          <a:lstStyle/>
          <a:p>
            <a:r>
              <a:rPr lang="ru-RU" sz="2000" b="1" i="1" dirty="0" err="1">
                <a:latin typeface="Arial" panose="020B0604020202020204" pitchFamily="34" charset="0"/>
                <a:cs typeface="Arial" panose="020B0604020202020204" pitchFamily="34" charset="0"/>
              </a:rPr>
              <a:t>Ҳуқуқий</a:t>
            </a:r>
            <a:r>
              <a:rPr lang="ru-RU" sz="2000" b="1" i="1" dirty="0">
                <a:latin typeface="Arial" panose="020B0604020202020204" pitchFamily="34" charset="0"/>
                <a:cs typeface="Arial" panose="020B0604020202020204" pitchFamily="34" charset="0"/>
              </a:rPr>
              <a:t> </a:t>
            </a:r>
            <a:r>
              <a:rPr lang="ru-RU" sz="2000" b="1" i="1" dirty="0" err="1">
                <a:latin typeface="Arial" panose="020B0604020202020204" pitchFamily="34" charset="0"/>
                <a:cs typeface="Arial" panose="020B0604020202020204" pitchFamily="34" charset="0"/>
              </a:rPr>
              <a:t>асослари</a:t>
            </a:r>
            <a:r>
              <a:rPr lang="ru-RU" sz="2000" b="1" i="1" dirty="0">
                <a:latin typeface="Arial" panose="020B0604020202020204" pitchFamily="34" charset="0"/>
                <a:cs typeface="Arial" panose="020B0604020202020204" pitchFamily="34" charset="0"/>
              </a:rPr>
              <a:t>:</a:t>
            </a:r>
          </a:p>
        </p:txBody>
      </p:sp>
      <p:sp>
        <p:nvSpPr>
          <p:cNvPr id="14" name="Прямоугольник 13"/>
          <p:cNvSpPr/>
          <p:nvPr/>
        </p:nvSpPr>
        <p:spPr>
          <a:xfrm>
            <a:off x="743871" y="5390551"/>
            <a:ext cx="3529712" cy="707886"/>
          </a:xfrm>
          <a:prstGeom prst="rect">
            <a:avLst/>
          </a:prstGeom>
        </p:spPr>
        <p:txBody>
          <a:bodyPr wrap="square">
            <a:spAutoFit/>
          </a:bodyPr>
          <a:lstStyle/>
          <a:p>
            <a:pPr algn="ctr"/>
            <a:r>
              <a:rPr lang="ru-RU" sz="2000" dirty="0" err="1">
                <a:latin typeface="Arial" panose="020B0604020202020204" pitchFamily="34" charset="0"/>
                <a:cs typeface="Arial" panose="020B0604020202020204" pitchFamily="34" charset="0"/>
              </a:rPr>
              <a:t>Ўзбекистон</a:t>
            </a:r>
            <a:r>
              <a:rPr lang="ru-RU" sz="2000" dirty="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Республикаси</a:t>
            </a:r>
            <a:r>
              <a:rPr lang="ru-RU" sz="2000" dirty="0" smtClean="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Конституцияси</a:t>
            </a:r>
            <a:endParaRPr lang="ru-RU" sz="2000" dirty="0">
              <a:latin typeface="Arial" panose="020B0604020202020204" pitchFamily="34" charset="0"/>
              <a:cs typeface="Arial" panose="020B0604020202020204" pitchFamily="34" charset="0"/>
            </a:endParaRPr>
          </a:p>
        </p:txBody>
      </p:sp>
      <p:sp>
        <p:nvSpPr>
          <p:cNvPr id="15" name="Прямоугольник 14"/>
          <p:cNvSpPr/>
          <p:nvPr/>
        </p:nvSpPr>
        <p:spPr>
          <a:xfrm>
            <a:off x="4515506" y="5390551"/>
            <a:ext cx="3305222" cy="1015663"/>
          </a:xfrm>
          <a:prstGeom prst="rect">
            <a:avLst/>
          </a:prstGeom>
        </p:spPr>
        <p:txBody>
          <a:bodyPr wrap="square">
            <a:spAutoFit/>
          </a:bodyPr>
          <a:lstStyle/>
          <a:p>
            <a:pPr algn="ctr"/>
            <a:r>
              <a:rPr lang="ru-RU" sz="2000" dirty="0" err="1">
                <a:latin typeface="Arial" panose="020B0604020202020204" pitchFamily="34" charset="0"/>
                <a:cs typeface="Arial" panose="020B0604020202020204" pitchFamily="34" charset="0"/>
              </a:rPr>
              <a:t>Ўзбекистон</a:t>
            </a:r>
            <a:r>
              <a:rPr lang="ru-RU" sz="2000" dirty="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Республикасининг</a:t>
            </a:r>
            <a:r>
              <a:rPr lang="ru-RU" sz="2000" dirty="0" smtClean="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қонун</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ҳужжатлари</a:t>
            </a:r>
            <a:endParaRPr lang="ru-RU" sz="2000" dirty="0">
              <a:latin typeface="Arial" panose="020B0604020202020204" pitchFamily="34" charset="0"/>
              <a:cs typeface="Arial" panose="020B0604020202020204" pitchFamily="34" charset="0"/>
            </a:endParaRPr>
          </a:p>
        </p:txBody>
      </p:sp>
      <p:sp>
        <p:nvSpPr>
          <p:cNvPr id="16" name="Прямоугольник 15"/>
          <p:cNvSpPr/>
          <p:nvPr/>
        </p:nvSpPr>
        <p:spPr>
          <a:xfrm>
            <a:off x="7783331" y="5390551"/>
            <a:ext cx="3451794" cy="707886"/>
          </a:xfrm>
          <a:prstGeom prst="rect">
            <a:avLst/>
          </a:prstGeom>
        </p:spPr>
        <p:txBody>
          <a:bodyPr wrap="square">
            <a:spAutoFit/>
          </a:bodyPr>
          <a:lstStyle/>
          <a:p>
            <a:pPr algn="ctr"/>
            <a:r>
              <a:rPr lang="ru-RU" sz="2000" dirty="0" err="1">
                <a:latin typeface="Arial" panose="020B0604020202020204" pitchFamily="34" charset="0"/>
                <a:cs typeface="Arial" panose="020B0604020202020204" pitchFamily="34" charset="0"/>
              </a:rPr>
              <a:t>Марказий</a:t>
            </a:r>
            <a:r>
              <a:rPr lang="ru-RU" sz="2000" dirty="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сайлов</a:t>
            </a:r>
            <a:r>
              <a:rPr lang="ru-RU" sz="2000" dirty="0">
                <a:latin typeface="Arial" panose="020B0604020202020204" pitchFamily="34" charset="0"/>
                <a:cs typeface="Arial" panose="020B0604020202020204" pitchFamily="34" charset="0"/>
              </a:rPr>
              <a:t> </a:t>
            </a:r>
            <a:r>
              <a:rPr lang="ru-RU" sz="2000" dirty="0" err="1" smtClean="0">
                <a:latin typeface="Arial" panose="020B0604020202020204" pitchFamily="34" charset="0"/>
                <a:cs typeface="Arial" panose="020B0604020202020204" pitchFamily="34" charset="0"/>
              </a:rPr>
              <a:t>комиссияси</a:t>
            </a:r>
            <a:r>
              <a:rPr lang="ru-RU" sz="2000" dirty="0" smtClean="0">
                <a:latin typeface="Arial" panose="020B0604020202020204" pitchFamily="34" charset="0"/>
                <a:cs typeface="Arial" panose="020B0604020202020204" pitchFamily="34" charset="0"/>
              </a:rPr>
              <a:t> </a:t>
            </a:r>
            <a:r>
              <a:rPr lang="ru-RU" sz="2000" dirty="0" err="1">
                <a:latin typeface="Arial" panose="020B0604020202020204" pitchFamily="34" charset="0"/>
                <a:cs typeface="Arial" panose="020B0604020202020204" pitchFamily="34" charset="0"/>
              </a:rPr>
              <a:t>низомлари</a:t>
            </a:r>
            <a:endParaRPr lang="ru-RU" sz="2000" dirty="0">
              <a:latin typeface="Arial" panose="020B0604020202020204" pitchFamily="34" charset="0"/>
              <a:cs typeface="Arial" panose="020B0604020202020204" pitchFamily="34" charset="0"/>
            </a:endParaRPr>
          </a:p>
        </p:txBody>
      </p:sp>
      <p:grpSp>
        <p:nvGrpSpPr>
          <p:cNvPr id="25" name="Группа 24"/>
          <p:cNvGrpSpPr/>
          <p:nvPr/>
        </p:nvGrpSpPr>
        <p:grpSpPr>
          <a:xfrm>
            <a:off x="2128896" y="4467088"/>
            <a:ext cx="738664" cy="738664"/>
            <a:chOff x="1870723" y="4441207"/>
            <a:chExt cx="738664" cy="738664"/>
          </a:xfrm>
        </p:grpSpPr>
        <p:sp>
          <p:nvSpPr>
            <p:cNvPr id="18" name="Овал 17"/>
            <p:cNvSpPr/>
            <p:nvPr/>
          </p:nvSpPr>
          <p:spPr>
            <a:xfrm>
              <a:off x="1870723" y="4441207"/>
              <a:ext cx="738664" cy="738664"/>
            </a:xfrm>
            <a:prstGeom prst="ellipse">
              <a:avLst/>
            </a:prstGeom>
            <a:solidFill>
              <a:schemeClr val="bg1">
                <a:lumMod val="95000"/>
              </a:schemeClr>
            </a:solidFill>
            <a:ln>
              <a:solidFill>
                <a:srgbClr val="00B0F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TextBox 16"/>
            <p:cNvSpPr txBox="1"/>
            <p:nvPr/>
          </p:nvSpPr>
          <p:spPr>
            <a:xfrm>
              <a:off x="2056351" y="4548929"/>
              <a:ext cx="385042" cy="523220"/>
            </a:xfrm>
            <a:prstGeom prst="rect">
              <a:avLst/>
            </a:prstGeom>
            <a:noFill/>
          </p:spPr>
          <p:txBody>
            <a:bodyPr wrap="none" rtlCol="0">
              <a:spAutoFit/>
            </a:bodyPr>
            <a:lstStyle/>
            <a:p>
              <a:r>
                <a:rPr lang="uz-Cyrl-UZ" sz="2800" dirty="0">
                  <a:solidFill>
                    <a:srgbClr val="00B0F0"/>
                  </a:solidFill>
                  <a:latin typeface="Arial" pitchFamily="34" charset="0"/>
                  <a:cs typeface="Arial" pitchFamily="34" charset="0"/>
                </a:rPr>
                <a:t>1</a:t>
              </a:r>
              <a:endParaRPr lang="ru-RU" sz="2800" dirty="0">
                <a:solidFill>
                  <a:srgbClr val="00B0F0"/>
                </a:solidFill>
                <a:latin typeface="Arial" pitchFamily="34" charset="0"/>
                <a:cs typeface="Arial" pitchFamily="34" charset="0"/>
              </a:endParaRPr>
            </a:p>
          </p:txBody>
        </p:sp>
      </p:grpSp>
      <p:grpSp>
        <p:nvGrpSpPr>
          <p:cNvPr id="23" name="Группа 22"/>
          <p:cNvGrpSpPr/>
          <p:nvPr/>
        </p:nvGrpSpPr>
        <p:grpSpPr>
          <a:xfrm>
            <a:off x="5789968" y="4467088"/>
            <a:ext cx="738664" cy="738664"/>
            <a:chOff x="5730580" y="4441207"/>
            <a:chExt cx="738664" cy="738664"/>
          </a:xfrm>
        </p:grpSpPr>
        <p:sp>
          <p:nvSpPr>
            <p:cNvPr id="19" name="Овал 18"/>
            <p:cNvSpPr/>
            <p:nvPr/>
          </p:nvSpPr>
          <p:spPr>
            <a:xfrm>
              <a:off x="5730580" y="4441207"/>
              <a:ext cx="738664" cy="738664"/>
            </a:xfrm>
            <a:prstGeom prst="ellipse">
              <a:avLst/>
            </a:prstGeom>
            <a:solidFill>
              <a:schemeClr val="bg1">
                <a:lumMod val="95000"/>
              </a:schemeClr>
            </a:solidFill>
            <a:ln>
              <a:solidFill>
                <a:srgbClr val="00B0F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TextBox 19"/>
            <p:cNvSpPr txBox="1"/>
            <p:nvPr/>
          </p:nvSpPr>
          <p:spPr>
            <a:xfrm>
              <a:off x="5916208" y="4548929"/>
              <a:ext cx="385042" cy="523220"/>
            </a:xfrm>
            <a:prstGeom prst="rect">
              <a:avLst/>
            </a:prstGeom>
            <a:noFill/>
          </p:spPr>
          <p:txBody>
            <a:bodyPr wrap="none" rtlCol="0">
              <a:spAutoFit/>
            </a:bodyPr>
            <a:lstStyle/>
            <a:p>
              <a:r>
                <a:rPr lang="uz-Cyrl-UZ" sz="2800" dirty="0">
                  <a:solidFill>
                    <a:srgbClr val="00B0F0"/>
                  </a:solidFill>
                  <a:latin typeface="Arial" pitchFamily="34" charset="0"/>
                  <a:cs typeface="Arial" pitchFamily="34" charset="0"/>
                </a:rPr>
                <a:t>2</a:t>
              </a:r>
              <a:endParaRPr lang="ru-RU" sz="2800" dirty="0">
                <a:solidFill>
                  <a:srgbClr val="00B0F0"/>
                </a:solidFill>
                <a:latin typeface="Arial" pitchFamily="34" charset="0"/>
                <a:cs typeface="Arial" pitchFamily="34" charset="0"/>
              </a:endParaRPr>
            </a:p>
          </p:txBody>
        </p:sp>
      </p:grpSp>
      <p:grpSp>
        <p:nvGrpSpPr>
          <p:cNvPr id="24" name="Группа 23"/>
          <p:cNvGrpSpPr/>
          <p:nvPr/>
        </p:nvGrpSpPr>
        <p:grpSpPr>
          <a:xfrm>
            <a:off x="9139896" y="4495123"/>
            <a:ext cx="738664" cy="738664"/>
            <a:chOff x="9579937" y="4548929"/>
            <a:chExt cx="738664" cy="738664"/>
          </a:xfrm>
        </p:grpSpPr>
        <p:sp>
          <p:nvSpPr>
            <p:cNvPr id="21" name="Овал 20"/>
            <p:cNvSpPr/>
            <p:nvPr/>
          </p:nvSpPr>
          <p:spPr>
            <a:xfrm>
              <a:off x="9579937" y="4548929"/>
              <a:ext cx="738664" cy="738664"/>
            </a:xfrm>
            <a:prstGeom prst="ellipse">
              <a:avLst/>
            </a:prstGeom>
            <a:solidFill>
              <a:schemeClr val="bg1">
                <a:lumMod val="95000"/>
              </a:schemeClr>
            </a:solidFill>
            <a:ln>
              <a:solidFill>
                <a:srgbClr val="00B0F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TextBox 21"/>
            <p:cNvSpPr txBox="1"/>
            <p:nvPr/>
          </p:nvSpPr>
          <p:spPr>
            <a:xfrm>
              <a:off x="9765565" y="4656651"/>
              <a:ext cx="385042" cy="523220"/>
            </a:xfrm>
            <a:prstGeom prst="rect">
              <a:avLst/>
            </a:prstGeom>
            <a:noFill/>
          </p:spPr>
          <p:txBody>
            <a:bodyPr wrap="none" rtlCol="0">
              <a:spAutoFit/>
            </a:bodyPr>
            <a:lstStyle/>
            <a:p>
              <a:r>
                <a:rPr lang="uz-Cyrl-UZ" sz="2800" dirty="0">
                  <a:solidFill>
                    <a:srgbClr val="00B0F0"/>
                  </a:solidFill>
                  <a:latin typeface="Arial" pitchFamily="34" charset="0"/>
                  <a:cs typeface="Arial" pitchFamily="34" charset="0"/>
                </a:rPr>
                <a:t>3</a:t>
              </a:r>
              <a:endParaRPr lang="ru-RU" sz="2800" dirty="0">
                <a:solidFill>
                  <a:srgbClr val="00B0F0"/>
                </a:solidFill>
                <a:latin typeface="Arial" pitchFamily="34" charset="0"/>
                <a:cs typeface="Arial" pitchFamily="34" charset="0"/>
              </a:endParaRPr>
            </a:p>
          </p:txBody>
        </p:sp>
      </p:grpSp>
      <p:sp>
        <p:nvSpPr>
          <p:cNvPr id="26" name="Заголовок 1">
            <a:extLst>
              <a:ext uri="{FF2B5EF4-FFF2-40B4-BE49-F238E27FC236}">
                <a16:creationId xmlns:a16="http://schemas.microsoft.com/office/drawing/2014/main" id="{3C601BBC-1E3B-4177-BF94-E88895D1B068}"/>
              </a:ext>
            </a:extLst>
          </p:cNvPr>
          <p:cNvSpPr txBox="1">
            <a:spLocks/>
          </p:cNvSpPr>
          <p:nvPr/>
        </p:nvSpPr>
        <p:spPr>
          <a:xfrm>
            <a:off x="0" y="-13105"/>
            <a:ext cx="12192000" cy="1130705"/>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27" name="Заголовок 1"/>
          <p:cNvSpPr txBox="1">
            <a:spLocks/>
          </p:cNvSpPr>
          <p:nvPr/>
        </p:nvSpPr>
        <p:spPr>
          <a:xfrm>
            <a:off x="214256" y="-13105"/>
            <a:ext cx="11756834" cy="1130705"/>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00000"/>
              </a:lnSpc>
            </a:pPr>
            <a:r>
              <a:rPr lang="uz-Cyrl-UZ" sz="2670" b="1" dirty="0">
                <a:latin typeface="Arial" pitchFamily="34" charset="0"/>
              </a:rPr>
              <a:t>САЙЛОВГА ТАЙЁРГАРЛИК КЎРИШ ВА ЎТКАЗИШ ДАВРИДА ЖАМОАТ ТАРТИБИНИ ТАЪМИНЛАШНИНГ АҲАМИЯТИ ВА ВАЗИФАЛАРИ</a:t>
            </a:r>
          </a:p>
        </p:txBody>
      </p:sp>
    </p:spTree>
    <p:extLst>
      <p:ext uri="{BB962C8B-B14F-4D97-AF65-F5344CB8AC3E}">
        <p14:creationId xmlns:p14="http://schemas.microsoft.com/office/powerpoint/2010/main" val="1585335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Google Shape;568;p26"/>
          <p:cNvSpPr txBox="1"/>
          <p:nvPr/>
        </p:nvSpPr>
        <p:spPr>
          <a:xfrm>
            <a:off x="9635409" y="1848588"/>
            <a:ext cx="2166049" cy="4615586"/>
          </a:xfrm>
          <a:prstGeom prst="rect">
            <a:avLst/>
          </a:prstGeom>
          <a:ln w="12700"/>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algn="ctr">
              <a:buClr>
                <a:srgbClr val="000000"/>
              </a:buClr>
              <a:buFont typeface="Arial"/>
              <a:buNone/>
            </a:pPr>
            <a:endParaRPr lang="ru-RU" sz="2000" kern="0" dirty="0">
              <a:solidFill>
                <a:schemeClr val="tx1"/>
              </a:solidFill>
              <a:latin typeface="Arial" panose="020B0604020202020204" pitchFamily="34" charset="0"/>
              <a:ea typeface="Fira Sans Extra Condensed Medium"/>
              <a:cs typeface="Arial" panose="020B0604020202020204" pitchFamily="34" charset="0"/>
              <a:sym typeface="Fira Sans Extra Condensed Medium"/>
            </a:endParaRPr>
          </a:p>
        </p:txBody>
      </p:sp>
      <p:sp>
        <p:nvSpPr>
          <p:cNvPr id="41" name="Google Shape;568;p26"/>
          <p:cNvSpPr txBox="1"/>
          <p:nvPr/>
        </p:nvSpPr>
        <p:spPr>
          <a:xfrm>
            <a:off x="7310470" y="1848588"/>
            <a:ext cx="2166049" cy="4615586"/>
          </a:xfrm>
          <a:prstGeom prst="rect">
            <a:avLst/>
          </a:prstGeom>
          <a:ln w="12700"/>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algn="ctr">
              <a:buClr>
                <a:srgbClr val="000000"/>
              </a:buClr>
              <a:buFont typeface="Arial"/>
              <a:buNone/>
            </a:pPr>
            <a:endParaRPr lang="ru-RU" sz="2000" kern="0" dirty="0">
              <a:solidFill>
                <a:schemeClr val="tx1"/>
              </a:solidFill>
              <a:latin typeface="Arial" panose="020B0604020202020204" pitchFamily="34" charset="0"/>
              <a:ea typeface="Fira Sans Extra Condensed Medium"/>
              <a:cs typeface="Arial" panose="020B0604020202020204" pitchFamily="34" charset="0"/>
              <a:sym typeface="Fira Sans Extra Condensed Medium"/>
            </a:endParaRPr>
          </a:p>
        </p:txBody>
      </p:sp>
      <p:sp>
        <p:nvSpPr>
          <p:cNvPr id="37" name="Google Shape;568;p26"/>
          <p:cNvSpPr txBox="1"/>
          <p:nvPr/>
        </p:nvSpPr>
        <p:spPr>
          <a:xfrm>
            <a:off x="4984558" y="1848588"/>
            <a:ext cx="2166049" cy="4615586"/>
          </a:xfrm>
          <a:prstGeom prst="rect">
            <a:avLst/>
          </a:prstGeom>
          <a:ln w="12700"/>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algn="ctr">
              <a:buClr>
                <a:srgbClr val="000000"/>
              </a:buClr>
              <a:buFont typeface="Arial"/>
              <a:buNone/>
            </a:pPr>
            <a:endParaRPr lang="ru-RU" sz="2000" kern="0" dirty="0">
              <a:solidFill>
                <a:schemeClr val="tx1"/>
              </a:solidFill>
              <a:latin typeface="Arial" panose="020B0604020202020204" pitchFamily="34" charset="0"/>
              <a:ea typeface="Fira Sans Extra Condensed Medium"/>
              <a:cs typeface="Arial" panose="020B0604020202020204" pitchFamily="34" charset="0"/>
              <a:sym typeface="Fira Sans Extra Condensed Medium"/>
            </a:endParaRPr>
          </a:p>
        </p:txBody>
      </p:sp>
      <p:sp>
        <p:nvSpPr>
          <p:cNvPr id="32" name="Google Shape;568;p26"/>
          <p:cNvSpPr txBox="1"/>
          <p:nvPr/>
        </p:nvSpPr>
        <p:spPr>
          <a:xfrm>
            <a:off x="2666225" y="1848588"/>
            <a:ext cx="2166049" cy="4615586"/>
          </a:xfrm>
          <a:prstGeom prst="rect">
            <a:avLst/>
          </a:prstGeom>
          <a:ln w="12700"/>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algn="ctr">
              <a:buClr>
                <a:srgbClr val="000000"/>
              </a:buClr>
              <a:buFont typeface="Arial"/>
              <a:buNone/>
            </a:pPr>
            <a:endParaRPr lang="ru-RU" sz="2000" kern="0" dirty="0">
              <a:solidFill>
                <a:schemeClr val="tx1"/>
              </a:solidFill>
              <a:latin typeface="Arial" panose="020B0604020202020204" pitchFamily="34" charset="0"/>
              <a:ea typeface="Fira Sans Extra Condensed Medium"/>
              <a:cs typeface="Arial" panose="020B0604020202020204" pitchFamily="34" charset="0"/>
              <a:sym typeface="Fira Sans Extra Condensed Medium"/>
            </a:endParaRPr>
          </a:p>
        </p:txBody>
      </p:sp>
      <p:sp>
        <p:nvSpPr>
          <p:cNvPr id="31" name="Google Shape;568;p26"/>
          <p:cNvSpPr txBox="1"/>
          <p:nvPr/>
        </p:nvSpPr>
        <p:spPr>
          <a:xfrm>
            <a:off x="359868" y="1848588"/>
            <a:ext cx="2166049" cy="4615586"/>
          </a:xfrm>
          <a:prstGeom prst="rect">
            <a:avLst/>
          </a:prstGeom>
          <a:ln w="12700"/>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algn="ctr">
              <a:buClr>
                <a:srgbClr val="000000"/>
              </a:buClr>
              <a:buFont typeface="Arial"/>
              <a:buNone/>
            </a:pPr>
            <a:endParaRPr lang="ru-RU" sz="2000" kern="0" dirty="0">
              <a:solidFill>
                <a:schemeClr val="tx1"/>
              </a:solidFill>
              <a:latin typeface="Arial" panose="020B0604020202020204" pitchFamily="34" charset="0"/>
              <a:ea typeface="Fira Sans Extra Condensed Medium"/>
              <a:cs typeface="Arial" panose="020B0604020202020204" pitchFamily="34" charset="0"/>
              <a:sym typeface="Fira Sans Extra Condensed Medium"/>
            </a:endParaRPr>
          </a:p>
        </p:txBody>
      </p:sp>
      <p:cxnSp>
        <p:nvCxnSpPr>
          <p:cNvPr id="4" name="Прямая соединительная линия 3"/>
          <p:cNvCxnSpPr/>
          <p:nvPr/>
        </p:nvCxnSpPr>
        <p:spPr>
          <a:xfrm>
            <a:off x="0" y="1783804"/>
            <a:ext cx="0" cy="4346713"/>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1" name="Прямоугольник 10"/>
          <p:cNvSpPr/>
          <p:nvPr/>
        </p:nvSpPr>
        <p:spPr>
          <a:xfrm>
            <a:off x="359868" y="2793606"/>
            <a:ext cx="2166049" cy="1754326"/>
          </a:xfrm>
          <a:prstGeom prst="rect">
            <a:avLst/>
          </a:prstGeom>
        </p:spPr>
        <p:txBody>
          <a:bodyPr wrap="square">
            <a:spAutoFit/>
          </a:bodyPr>
          <a:lstStyle/>
          <a:p>
            <a:pPr algn="ctr"/>
            <a:r>
              <a:rPr lang="ru-RU" dirty="0" err="1">
                <a:latin typeface="Arial" panose="020B0604020202020204" pitchFamily="34" charset="0"/>
                <a:cs typeface="Arial" panose="020B0604020202020204" pitchFamily="34" charset="0"/>
              </a:rPr>
              <a:t>Сайлов</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комиссиялари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тадбирларида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зарур</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хавфсизлик</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чораларини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кўради</a:t>
            </a:r>
            <a:endParaRPr lang="ru-RU" dirty="0">
              <a:latin typeface="Arial" panose="020B0604020202020204" pitchFamily="34" charset="0"/>
              <a:cs typeface="Arial" panose="020B0604020202020204" pitchFamily="34" charset="0"/>
            </a:endParaRPr>
          </a:p>
        </p:txBody>
      </p:sp>
      <p:sp>
        <p:nvSpPr>
          <p:cNvPr id="16" name="Ромб 15"/>
          <p:cNvSpPr/>
          <p:nvPr/>
        </p:nvSpPr>
        <p:spPr>
          <a:xfrm>
            <a:off x="873086" y="1350415"/>
            <a:ext cx="1139609" cy="996345"/>
          </a:xfrm>
          <a:prstGeom prst="diamond">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dirty="0">
                <a:solidFill>
                  <a:srgbClr val="002060"/>
                </a:solidFill>
                <a:latin typeface="Arial" pitchFamily="34" charset="0"/>
                <a:cs typeface="Arial" pitchFamily="34" charset="0"/>
              </a:rPr>
              <a:t>1</a:t>
            </a:r>
          </a:p>
        </p:txBody>
      </p:sp>
      <p:pic>
        <p:nvPicPr>
          <p:cNvPr id="21" name="Рисунок 20"/>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941645" y="5126403"/>
            <a:ext cx="1002490" cy="1002490"/>
          </a:xfrm>
          <a:prstGeom prst="rect">
            <a:avLst/>
          </a:prstGeom>
        </p:spPr>
      </p:pic>
      <p:pic>
        <p:nvPicPr>
          <p:cNvPr id="23" name="Рисунок 22"/>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526195" y="5058655"/>
            <a:ext cx="1139609" cy="1139609"/>
          </a:xfrm>
          <a:prstGeom prst="rect">
            <a:avLst/>
          </a:prstGeom>
        </p:spPr>
      </p:pic>
      <p:pic>
        <p:nvPicPr>
          <p:cNvPr id="24" name="Рисунок 23"/>
          <p:cNvPicPr>
            <a:picLocks noChangeAspect="1"/>
          </p:cNvPicPr>
          <p:nvPr/>
        </p:nvPicPr>
        <p:blipFill>
          <a:blip r:embed="rId4"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868633" y="5028297"/>
            <a:ext cx="1146806" cy="1200325"/>
          </a:xfrm>
          <a:prstGeom prst="rect">
            <a:avLst/>
          </a:prstGeom>
        </p:spPr>
      </p:pic>
      <p:pic>
        <p:nvPicPr>
          <p:cNvPr id="25" name="Рисунок 24"/>
          <p:cNvPicPr>
            <a:picLocks noChangeAspect="1"/>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0216365" y="5128027"/>
            <a:ext cx="1071050" cy="1002490"/>
          </a:xfrm>
          <a:prstGeom prst="rect">
            <a:avLst/>
          </a:prstGeom>
        </p:spPr>
      </p:pic>
      <p:sp>
        <p:nvSpPr>
          <p:cNvPr id="26" name="Заголовок 1">
            <a:extLst>
              <a:ext uri="{FF2B5EF4-FFF2-40B4-BE49-F238E27FC236}">
                <a16:creationId xmlns:a16="http://schemas.microsoft.com/office/drawing/2014/main" id="{3C601BBC-1E3B-4177-BF94-E88895D1B068}"/>
              </a:ext>
            </a:extLst>
          </p:cNvPr>
          <p:cNvSpPr txBox="1">
            <a:spLocks/>
          </p:cNvSpPr>
          <p:nvPr/>
        </p:nvSpPr>
        <p:spPr>
          <a:xfrm>
            <a:off x="0" y="-13105"/>
            <a:ext cx="12192000" cy="1130705"/>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27" name="Заголовок 1"/>
          <p:cNvSpPr txBox="1">
            <a:spLocks/>
          </p:cNvSpPr>
          <p:nvPr/>
        </p:nvSpPr>
        <p:spPr>
          <a:xfrm>
            <a:off x="214256" y="-13105"/>
            <a:ext cx="11756834" cy="1130705"/>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00000"/>
              </a:lnSpc>
            </a:pPr>
            <a:r>
              <a:rPr lang="uz-Cyrl-UZ" sz="2800" b="1" dirty="0">
                <a:latin typeface="Arial" pitchFamily="34" charset="0"/>
              </a:rPr>
              <a:t>САЙЛОВГА ТАЙЁРГАРЛИК КЎРИШ ВА ЎТКАЗИШ ДАВРИДА ЖАМОАТ ТАРТИБИНИ ТАЪМИНЛАШ ВАЗИФАЛАРИ</a:t>
            </a:r>
          </a:p>
        </p:txBody>
      </p:sp>
      <p:pic>
        <p:nvPicPr>
          <p:cNvPr id="22" name="Рисунок 21"/>
          <p:cNvPicPr>
            <a:picLocks noChangeAspect="1"/>
          </p:cNvPicPr>
          <p:nvPr/>
        </p:nvPicPr>
        <p:blipFill>
          <a:blip r:embed="rId6" cstate="print">
            <a:duotone>
              <a:schemeClr val="accent1">
                <a:shade val="45000"/>
                <a:satMod val="135000"/>
              </a:schemeClr>
              <a:prstClr val="white"/>
            </a:duotone>
            <a:extLst>
              <a:ext uri="{BEBA8EAE-BF5A-486C-A8C5-ECC9F3942E4B}">
                <a14:imgProps xmlns:a14="http://schemas.microsoft.com/office/drawing/2010/main">
                  <a14:imgLayer r:embed="rId7">
                    <a14:imgEffect>
                      <a14:backgroundRemoval t="0" b="100000" l="0" r="100000">
                        <a14:foregroundMark x1="67791" y1="25110" x2="67791" y2="25110"/>
                        <a14:foregroundMark x1="67326" y1="11123" x2="67326" y2="11123"/>
                        <a14:foregroundMark x1="66744" y1="81167" x2="66744" y2="81167"/>
                        <a14:foregroundMark x1="31163" y1="74670" x2="31163" y2="74670"/>
                      </a14:backgroundRemoval>
                    </a14:imgEffect>
                  </a14:imgLayer>
                </a14:imgProps>
              </a:ext>
              <a:ext uri="{28A0092B-C50C-407E-A947-70E740481C1C}">
                <a14:useLocalDpi xmlns:a14="http://schemas.microsoft.com/office/drawing/2010/main" val="0"/>
              </a:ext>
            </a:extLst>
          </a:blip>
          <a:stretch>
            <a:fillRect/>
          </a:stretch>
        </p:blipFill>
        <p:spPr>
          <a:xfrm>
            <a:off x="3248002" y="5126403"/>
            <a:ext cx="1002490" cy="1004114"/>
          </a:xfrm>
          <a:prstGeom prst="rect">
            <a:avLst/>
          </a:prstGeom>
        </p:spPr>
      </p:pic>
      <p:sp>
        <p:nvSpPr>
          <p:cNvPr id="34" name="Прямоугольник 33"/>
          <p:cNvSpPr/>
          <p:nvPr/>
        </p:nvSpPr>
        <p:spPr>
          <a:xfrm>
            <a:off x="2666225" y="2793606"/>
            <a:ext cx="2166049" cy="1477328"/>
          </a:xfrm>
          <a:prstGeom prst="rect">
            <a:avLst/>
          </a:prstGeom>
        </p:spPr>
        <p:txBody>
          <a:bodyPr wrap="square">
            <a:spAutoFit/>
          </a:bodyPr>
          <a:lstStyle/>
          <a:p>
            <a:pPr algn="ctr"/>
            <a:r>
              <a:rPr lang="ru-RU" dirty="0" err="1">
                <a:latin typeface="Arial" panose="020B0604020202020204" pitchFamily="34" charset="0"/>
                <a:cs typeface="Arial" panose="020B0604020202020204" pitchFamily="34" charset="0"/>
              </a:rPr>
              <a:t>Биноларни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қўриқлайди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ва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ёнғин</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хавфсизлигини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таъминлайди</a:t>
            </a:r>
            <a:endParaRPr lang="ru-RU" dirty="0">
              <a:latin typeface="Arial" panose="020B0604020202020204" pitchFamily="34" charset="0"/>
              <a:cs typeface="Arial" panose="020B0604020202020204" pitchFamily="34" charset="0"/>
            </a:endParaRPr>
          </a:p>
        </p:txBody>
      </p:sp>
      <p:sp>
        <p:nvSpPr>
          <p:cNvPr id="35" name="Ромб 34"/>
          <p:cNvSpPr/>
          <p:nvPr/>
        </p:nvSpPr>
        <p:spPr>
          <a:xfrm>
            <a:off x="3179443" y="1350415"/>
            <a:ext cx="1139609" cy="996345"/>
          </a:xfrm>
          <a:prstGeom prst="diamond">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dirty="0" smtClean="0">
                <a:solidFill>
                  <a:srgbClr val="002060"/>
                </a:solidFill>
                <a:latin typeface="Arial" pitchFamily="34" charset="0"/>
                <a:cs typeface="Arial" pitchFamily="34" charset="0"/>
              </a:rPr>
              <a:t>2</a:t>
            </a:r>
            <a:endParaRPr lang="ru-RU" sz="4000" dirty="0">
              <a:solidFill>
                <a:srgbClr val="002060"/>
              </a:solidFill>
              <a:latin typeface="Arial" pitchFamily="34" charset="0"/>
              <a:cs typeface="Arial" pitchFamily="34" charset="0"/>
            </a:endParaRPr>
          </a:p>
        </p:txBody>
      </p:sp>
      <p:sp>
        <p:nvSpPr>
          <p:cNvPr id="38" name="Прямоугольник 37"/>
          <p:cNvSpPr/>
          <p:nvPr/>
        </p:nvSpPr>
        <p:spPr>
          <a:xfrm>
            <a:off x="4984558" y="2793606"/>
            <a:ext cx="2166049" cy="1477328"/>
          </a:xfrm>
          <a:prstGeom prst="rect">
            <a:avLst/>
          </a:prstGeom>
        </p:spPr>
        <p:txBody>
          <a:bodyPr wrap="square">
            <a:spAutoFit/>
          </a:bodyPr>
          <a:lstStyle/>
          <a:p>
            <a:pPr algn="ctr"/>
            <a:r>
              <a:rPr lang="ru-RU" dirty="0">
                <a:latin typeface="Arial" panose="020B0604020202020204" pitchFamily="34" charset="0"/>
                <a:cs typeface="Arial" panose="020B0604020202020204" pitchFamily="34" charset="0"/>
              </a:rPr>
              <a:t>Участка </a:t>
            </a:r>
            <a:r>
              <a:rPr lang="ru-RU" dirty="0" err="1">
                <a:latin typeface="Arial" panose="020B0604020202020204" pitchFamily="34" charset="0"/>
                <a:cs typeface="Arial" panose="020B0604020202020204" pitchFamily="34" charset="0"/>
              </a:rPr>
              <a:t>сайлов</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комиссиялари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учун</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муҳр</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тайёрлашга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рухсат</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беради</a:t>
            </a:r>
            <a:endParaRPr lang="ru-RU" dirty="0">
              <a:latin typeface="Arial" panose="020B0604020202020204" pitchFamily="34" charset="0"/>
              <a:cs typeface="Arial" panose="020B0604020202020204" pitchFamily="34" charset="0"/>
            </a:endParaRPr>
          </a:p>
        </p:txBody>
      </p:sp>
      <p:sp>
        <p:nvSpPr>
          <p:cNvPr id="39" name="Ромб 38"/>
          <p:cNvSpPr/>
          <p:nvPr/>
        </p:nvSpPr>
        <p:spPr>
          <a:xfrm>
            <a:off x="5497776" y="1350415"/>
            <a:ext cx="1139609" cy="996345"/>
          </a:xfrm>
          <a:prstGeom prst="diamond">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dirty="0" smtClean="0">
                <a:solidFill>
                  <a:srgbClr val="002060"/>
                </a:solidFill>
                <a:latin typeface="Arial" pitchFamily="34" charset="0"/>
                <a:cs typeface="Arial" pitchFamily="34" charset="0"/>
              </a:rPr>
              <a:t>3</a:t>
            </a:r>
            <a:endParaRPr lang="ru-RU" sz="4000" dirty="0">
              <a:solidFill>
                <a:srgbClr val="002060"/>
              </a:solidFill>
              <a:latin typeface="Arial" pitchFamily="34" charset="0"/>
              <a:cs typeface="Arial" pitchFamily="34" charset="0"/>
            </a:endParaRPr>
          </a:p>
        </p:txBody>
      </p:sp>
      <p:sp>
        <p:nvSpPr>
          <p:cNvPr id="42" name="Прямоугольник 41"/>
          <p:cNvSpPr/>
          <p:nvPr/>
        </p:nvSpPr>
        <p:spPr>
          <a:xfrm>
            <a:off x="7310470" y="2793606"/>
            <a:ext cx="2166049" cy="1477328"/>
          </a:xfrm>
          <a:prstGeom prst="rect">
            <a:avLst/>
          </a:prstGeom>
        </p:spPr>
        <p:txBody>
          <a:bodyPr wrap="square">
            <a:spAutoFit/>
          </a:bodyPr>
          <a:lstStyle/>
          <a:p>
            <a:pPr algn="ctr"/>
            <a:r>
              <a:rPr lang="ru-RU" dirty="0" err="1">
                <a:latin typeface="Arial" panose="020B0604020202020204" pitchFamily="34" charset="0"/>
                <a:cs typeface="Arial" panose="020B0604020202020204" pitchFamily="34" charset="0"/>
              </a:rPr>
              <a:t>Сайлов</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бюллетенларини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хавфсиз</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тарзда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етакзилишини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таъминлайди</a:t>
            </a:r>
            <a:endParaRPr lang="ru-RU" dirty="0">
              <a:latin typeface="Arial" panose="020B0604020202020204" pitchFamily="34" charset="0"/>
              <a:cs typeface="Arial" panose="020B0604020202020204" pitchFamily="34" charset="0"/>
            </a:endParaRPr>
          </a:p>
        </p:txBody>
      </p:sp>
      <p:sp>
        <p:nvSpPr>
          <p:cNvPr id="43" name="Ромб 42"/>
          <p:cNvSpPr/>
          <p:nvPr/>
        </p:nvSpPr>
        <p:spPr>
          <a:xfrm>
            <a:off x="7823688" y="1350415"/>
            <a:ext cx="1139609" cy="996345"/>
          </a:xfrm>
          <a:prstGeom prst="diamond">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dirty="0" smtClean="0">
                <a:solidFill>
                  <a:srgbClr val="002060"/>
                </a:solidFill>
                <a:latin typeface="Arial" pitchFamily="34" charset="0"/>
                <a:cs typeface="Arial" pitchFamily="34" charset="0"/>
              </a:rPr>
              <a:t>4</a:t>
            </a:r>
            <a:endParaRPr lang="ru-RU" sz="4000" dirty="0">
              <a:solidFill>
                <a:srgbClr val="002060"/>
              </a:solidFill>
              <a:latin typeface="Arial" pitchFamily="34" charset="0"/>
              <a:cs typeface="Arial" pitchFamily="34" charset="0"/>
            </a:endParaRPr>
          </a:p>
        </p:txBody>
      </p:sp>
      <p:sp>
        <p:nvSpPr>
          <p:cNvPr id="46" name="Прямоугольник 45"/>
          <p:cNvSpPr/>
          <p:nvPr/>
        </p:nvSpPr>
        <p:spPr>
          <a:xfrm>
            <a:off x="9635409" y="2793606"/>
            <a:ext cx="2166049" cy="2031325"/>
          </a:xfrm>
          <a:prstGeom prst="rect">
            <a:avLst/>
          </a:prstGeom>
        </p:spPr>
        <p:txBody>
          <a:bodyPr wrap="square">
            <a:spAutoFit/>
          </a:bodyPr>
          <a:lstStyle/>
          <a:p>
            <a:pPr algn="ctr"/>
            <a:r>
              <a:rPr lang="ru-RU" dirty="0" err="1">
                <a:latin typeface="Arial" panose="020B0604020202020204" pitchFamily="34" charset="0"/>
                <a:cs typeface="Arial" panose="020B0604020202020204" pitchFamily="34" charset="0"/>
              </a:rPr>
              <a:t>Овоз</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бериш</a:t>
            </a:r>
            <a:r>
              <a:rPr lang="ru-RU" dirty="0">
                <a:latin typeface="Arial" panose="020B0604020202020204" pitchFamily="34" charset="0"/>
                <a:cs typeface="Arial" panose="020B0604020202020204" pitchFamily="34" charset="0"/>
              </a:rPr>
              <a:t> </a:t>
            </a:r>
            <a:r>
              <a:rPr lang="ru-RU" dirty="0" err="1" smtClean="0">
                <a:latin typeface="Arial" panose="020B0604020202020204" pitchFamily="34" charset="0"/>
                <a:cs typeface="Arial" panose="020B0604020202020204" pitchFamily="34" charset="0"/>
              </a:rPr>
              <a:t>натижалари</a:t>
            </a:r>
            <a:r>
              <a:rPr lang="ru-RU" dirty="0" smtClean="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тўғрисидаги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баённомаларни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Марказий</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сайлов</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комиссиясига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етказиб</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беради</a:t>
            </a:r>
            <a:endParaRPr lang="ru-RU" dirty="0">
              <a:latin typeface="Arial" panose="020B0604020202020204" pitchFamily="34" charset="0"/>
              <a:cs typeface="Arial" panose="020B0604020202020204" pitchFamily="34" charset="0"/>
            </a:endParaRPr>
          </a:p>
        </p:txBody>
      </p:sp>
      <p:sp>
        <p:nvSpPr>
          <p:cNvPr id="47" name="Ромб 46"/>
          <p:cNvSpPr/>
          <p:nvPr/>
        </p:nvSpPr>
        <p:spPr>
          <a:xfrm>
            <a:off x="10148627" y="1350415"/>
            <a:ext cx="1139609" cy="996345"/>
          </a:xfrm>
          <a:prstGeom prst="diamond">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dirty="0" smtClean="0">
                <a:solidFill>
                  <a:srgbClr val="002060"/>
                </a:solidFill>
                <a:latin typeface="Arial" pitchFamily="34" charset="0"/>
                <a:cs typeface="Arial" pitchFamily="34" charset="0"/>
              </a:rPr>
              <a:t>5</a:t>
            </a:r>
            <a:endParaRPr lang="ru-RU" sz="4000" dirty="0">
              <a:solidFill>
                <a:srgbClr val="002060"/>
              </a:solidFill>
              <a:latin typeface="Arial" pitchFamily="34" charset="0"/>
              <a:cs typeface="Arial" pitchFamily="34" charset="0"/>
            </a:endParaRPr>
          </a:p>
        </p:txBody>
      </p:sp>
    </p:spTree>
    <p:extLst>
      <p:ext uri="{BB962C8B-B14F-4D97-AF65-F5344CB8AC3E}">
        <p14:creationId xmlns:p14="http://schemas.microsoft.com/office/powerpoint/2010/main" val="34518755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 name="Isosceles Triangle 21">
            <a:extLst>
              <a:ext uri="{FF2B5EF4-FFF2-40B4-BE49-F238E27FC236}">
                <a16:creationId xmlns:a16="http://schemas.microsoft.com/office/drawing/2014/main" id="{F632CAC4-47C5-427E-B858-B8A3ACDBA77B}"/>
              </a:ext>
            </a:extLst>
          </p:cNvPr>
          <p:cNvSpPr/>
          <p:nvPr/>
        </p:nvSpPr>
        <p:spPr>
          <a:xfrm rot="5400000">
            <a:off x="3006009" y="5311736"/>
            <a:ext cx="1415579" cy="95902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4000" dirty="0">
              <a:solidFill>
                <a:schemeClr val="tx1"/>
              </a:solidFill>
              <a:latin typeface="Arial" pitchFamily="34" charset="0"/>
              <a:cs typeface="Arial" pitchFamily="34" charset="0"/>
            </a:endParaRPr>
          </a:p>
        </p:txBody>
      </p:sp>
      <p:sp>
        <p:nvSpPr>
          <p:cNvPr id="52" name="Rectangle 22">
            <a:extLst>
              <a:ext uri="{FF2B5EF4-FFF2-40B4-BE49-F238E27FC236}">
                <a16:creationId xmlns:a16="http://schemas.microsoft.com/office/drawing/2014/main" id="{ECC316DB-B01E-4E20-8072-74715A47F5A1}"/>
              </a:ext>
            </a:extLst>
          </p:cNvPr>
          <p:cNvSpPr/>
          <p:nvPr/>
        </p:nvSpPr>
        <p:spPr>
          <a:xfrm>
            <a:off x="1099127" y="1595011"/>
            <a:ext cx="3083656" cy="4156959"/>
          </a:xfrm>
          <a:prstGeom prst="rect">
            <a:avLst/>
          </a:prstGeom>
          <a:solidFill>
            <a:schemeClr val="bg1"/>
          </a:solidFill>
          <a:ln w="63500">
            <a:solidFill>
              <a:schemeClr val="accent1"/>
            </a:solidFill>
          </a:ln>
          <a:effectLst>
            <a:innerShdw blurRad="127000" dist="127000" dir="13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4000" dirty="0">
              <a:solidFill>
                <a:schemeClr val="tx1"/>
              </a:solidFill>
              <a:latin typeface="Arial" pitchFamily="34" charset="0"/>
              <a:cs typeface="Arial" pitchFamily="34" charset="0"/>
            </a:endParaRPr>
          </a:p>
        </p:txBody>
      </p:sp>
      <p:sp>
        <p:nvSpPr>
          <p:cNvPr id="59" name="TextBox 58">
            <a:extLst>
              <a:ext uri="{FF2B5EF4-FFF2-40B4-BE49-F238E27FC236}">
                <a16:creationId xmlns:a16="http://schemas.microsoft.com/office/drawing/2014/main" id="{8F40333B-F156-427B-AAF1-944EE4E4CA42}"/>
              </a:ext>
            </a:extLst>
          </p:cNvPr>
          <p:cNvSpPr txBox="1"/>
          <p:nvPr/>
        </p:nvSpPr>
        <p:spPr>
          <a:xfrm>
            <a:off x="3234288" y="5797519"/>
            <a:ext cx="561858" cy="400110"/>
          </a:xfrm>
          <a:prstGeom prst="rect">
            <a:avLst/>
          </a:prstGeom>
          <a:noFill/>
        </p:spPr>
        <p:txBody>
          <a:bodyPr wrap="square" rtlCol="0">
            <a:spAutoFit/>
          </a:bodyPr>
          <a:lstStyle/>
          <a:p>
            <a:pPr algn="ctr"/>
            <a:r>
              <a:rPr lang="uz-Cyrl-UZ" altLang="ko-KR" sz="2000" b="1" dirty="0" smtClean="0">
                <a:latin typeface="Arial" pitchFamily="34" charset="0"/>
                <a:cs typeface="Arial" pitchFamily="34" charset="0"/>
              </a:rPr>
              <a:t>1</a:t>
            </a:r>
            <a:endParaRPr lang="ko-KR" altLang="en-US" sz="2000" b="1" dirty="0">
              <a:latin typeface="Arial" pitchFamily="34" charset="0"/>
              <a:cs typeface="Arial" pitchFamily="34" charset="0"/>
            </a:endParaRPr>
          </a:p>
        </p:txBody>
      </p:sp>
      <p:sp>
        <p:nvSpPr>
          <p:cNvPr id="15" name="Заголовок 1">
            <a:extLst>
              <a:ext uri="{FF2B5EF4-FFF2-40B4-BE49-F238E27FC236}">
                <a16:creationId xmlns:a16="http://schemas.microsoft.com/office/drawing/2014/main" id="{3C601BBC-1E3B-4177-BF94-E88895D1B068}"/>
              </a:ext>
            </a:extLst>
          </p:cNvPr>
          <p:cNvSpPr txBox="1">
            <a:spLocks/>
          </p:cNvSpPr>
          <p:nvPr/>
        </p:nvSpPr>
        <p:spPr>
          <a:xfrm>
            <a:off x="0" y="-13105"/>
            <a:ext cx="12192000" cy="1130705"/>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16" name="Заголовок 1"/>
          <p:cNvSpPr txBox="1">
            <a:spLocks/>
          </p:cNvSpPr>
          <p:nvPr/>
        </p:nvSpPr>
        <p:spPr>
          <a:xfrm>
            <a:off x="214256" y="-13105"/>
            <a:ext cx="11756834" cy="1130705"/>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00000"/>
              </a:lnSpc>
            </a:pPr>
            <a:r>
              <a:rPr lang="en-US" sz="2800" b="1" dirty="0">
                <a:latin typeface="Arial" pitchFamily="34" charset="0"/>
              </a:rPr>
              <a:t>II. </a:t>
            </a:r>
            <a:r>
              <a:rPr lang="uz-Cyrl-UZ" sz="2800" b="1" dirty="0">
                <a:latin typeface="Arial" pitchFamily="34" charset="0"/>
              </a:rPr>
              <a:t>САЙЛОВГА ТАЙЁРГАРЛИК КЎРИШ ВА ЎТКАЗИШ ДАВРИДА ЖАМОАТ ТАРТИБИНИ ТАЪМИНЛАШ МЕХАНИЗМИ</a:t>
            </a:r>
          </a:p>
        </p:txBody>
      </p:sp>
      <p:sp>
        <p:nvSpPr>
          <p:cNvPr id="3" name="Прямоугольник 2"/>
          <p:cNvSpPr/>
          <p:nvPr/>
        </p:nvSpPr>
        <p:spPr>
          <a:xfrm>
            <a:off x="1221661" y="2315364"/>
            <a:ext cx="2865475" cy="1477328"/>
          </a:xfrm>
          <a:prstGeom prst="rect">
            <a:avLst/>
          </a:prstGeom>
        </p:spPr>
        <p:txBody>
          <a:bodyPr wrap="square">
            <a:spAutoFit/>
          </a:bodyPr>
          <a:lstStyle/>
          <a:p>
            <a:pPr algn="ctr"/>
            <a:r>
              <a:rPr lang="ru-RU" dirty="0" err="1">
                <a:latin typeface="Arial" pitchFamily="34" charset="0"/>
                <a:ea typeface="Calibri" panose="020F0502020204030204" pitchFamily="34" charset="0"/>
                <a:cs typeface="Arial" pitchFamily="34" charset="0"/>
              </a:rPr>
              <a:t>Жамоат</a:t>
            </a:r>
            <a:r>
              <a:rPr lang="ru-RU" dirty="0">
                <a:latin typeface="Arial" pitchFamily="34" charset="0"/>
                <a:ea typeface="Calibri" panose="020F0502020204030204" pitchFamily="34" charset="0"/>
                <a:cs typeface="Arial" pitchFamily="34" charset="0"/>
              </a:rPr>
              <a:t> </a:t>
            </a:r>
            <a:r>
              <a:rPr lang="ru-RU" dirty="0" err="1">
                <a:latin typeface="Arial" pitchFamily="34" charset="0"/>
                <a:ea typeface="Calibri" panose="020F0502020204030204" pitchFamily="34" charset="0"/>
                <a:cs typeface="Arial" pitchFamily="34" charset="0"/>
              </a:rPr>
              <a:t>тартибини</a:t>
            </a:r>
            <a:r>
              <a:rPr lang="ru-RU" dirty="0">
                <a:latin typeface="Arial" pitchFamily="34" charset="0"/>
                <a:ea typeface="Calibri" panose="020F0502020204030204" pitchFamily="34" charset="0"/>
                <a:cs typeface="Arial" pitchFamily="34" charset="0"/>
              </a:rPr>
              <a:t> </a:t>
            </a:r>
            <a:r>
              <a:rPr lang="ru-RU" dirty="0" err="1">
                <a:latin typeface="Arial" pitchFamily="34" charset="0"/>
                <a:ea typeface="Calibri" panose="020F0502020204030204" pitchFamily="34" charset="0"/>
                <a:cs typeface="Arial" pitchFamily="34" charset="0"/>
              </a:rPr>
              <a:t>сақлашда</a:t>
            </a:r>
            <a:r>
              <a:rPr lang="ru-RU" dirty="0">
                <a:latin typeface="Arial" pitchFamily="34" charset="0"/>
                <a:ea typeface="Calibri" panose="020F0502020204030204" pitchFamily="34" charset="0"/>
                <a:cs typeface="Arial" pitchFamily="34" charset="0"/>
              </a:rPr>
              <a:t> участка </a:t>
            </a:r>
            <a:r>
              <a:rPr lang="ru-RU" dirty="0" err="1">
                <a:latin typeface="Arial" pitchFamily="34" charset="0"/>
                <a:ea typeface="Calibri" panose="020F0502020204030204" pitchFamily="34" charset="0"/>
                <a:cs typeface="Arial" pitchFamily="34" charset="0"/>
              </a:rPr>
              <a:t>сайлов</a:t>
            </a:r>
            <a:r>
              <a:rPr lang="ru-RU" dirty="0">
                <a:latin typeface="Arial" pitchFamily="34" charset="0"/>
                <a:ea typeface="Calibri" panose="020F0502020204030204" pitchFamily="34" charset="0"/>
                <a:cs typeface="Arial" pitchFamily="34" charset="0"/>
              </a:rPr>
              <a:t> </a:t>
            </a:r>
            <a:r>
              <a:rPr lang="ru-RU" dirty="0" err="1">
                <a:latin typeface="Arial" pitchFamily="34" charset="0"/>
                <a:ea typeface="Calibri" panose="020F0502020204030204" pitchFamily="34" charset="0"/>
                <a:cs typeface="Arial" pitchFamily="34" charset="0"/>
              </a:rPr>
              <a:t>комиссиялари</a:t>
            </a:r>
            <a:r>
              <a:rPr lang="ru-RU" dirty="0">
                <a:latin typeface="Arial" pitchFamily="34" charset="0"/>
                <a:ea typeface="Calibri" panose="020F0502020204030204" pitchFamily="34" charset="0"/>
                <a:cs typeface="Arial" pitchFamily="34" charset="0"/>
              </a:rPr>
              <a:t> </a:t>
            </a:r>
            <a:r>
              <a:rPr lang="ru-RU" dirty="0" err="1">
                <a:latin typeface="Arial" pitchFamily="34" charset="0"/>
                <a:ea typeface="Calibri" panose="020F0502020204030204" pitchFamily="34" charset="0"/>
                <a:cs typeface="Arial" pitchFamily="34" charset="0"/>
              </a:rPr>
              <a:t>билан</a:t>
            </a:r>
            <a:r>
              <a:rPr lang="ru-RU" dirty="0">
                <a:latin typeface="Arial" pitchFamily="34" charset="0"/>
                <a:ea typeface="Calibri" panose="020F0502020204030204" pitchFamily="34" charset="0"/>
                <a:cs typeface="Arial" pitchFamily="34" charset="0"/>
              </a:rPr>
              <a:t> </a:t>
            </a:r>
            <a:r>
              <a:rPr lang="ru-RU" dirty="0" err="1">
                <a:latin typeface="Arial" pitchFamily="34" charset="0"/>
                <a:ea typeface="Calibri" panose="020F0502020204030204" pitchFamily="34" charset="0"/>
                <a:cs typeface="Arial" pitchFamily="34" charset="0"/>
              </a:rPr>
              <a:t>ҳамкорликни</a:t>
            </a:r>
            <a:r>
              <a:rPr lang="ru-RU" dirty="0">
                <a:latin typeface="Arial" pitchFamily="34" charset="0"/>
                <a:ea typeface="Calibri" panose="020F0502020204030204" pitchFamily="34" charset="0"/>
                <a:cs typeface="Arial" pitchFamily="34" charset="0"/>
              </a:rPr>
              <a:t> </a:t>
            </a:r>
            <a:r>
              <a:rPr lang="ru-RU" dirty="0" err="1">
                <a:latin typeface="Arial" pitchFamily="34" charset="0"/>
                <a:ea typeface="Calibri" panose="020F0502020204030204" pitchFamily="34" charset="0"/>
                <a:cs typeface="Arial" pitchFamily="34" charset="0"/>
              </a:rPr>
              <a:t>амалга</a:t>
            </a:r>
            <a:r>
              <a:rPr lang="ru-RU" dirty="0">
                <a:latin typeface="Arial" pitchFamily="34" charset="0"/>
                <a:ea typeface="Calibri" panose="020F0502020204030204" pitchFamily="34" charset="0"/>
                <a:cs typeface="Arial" pitchFamily="34" charset="0"/>
              </a:rPr>
              <a:t> </a:t>
            </a:r>
            <a:r>
              <a:rPr lang="ru-RU" dirty="0" err="1">
                <a:latin typeface="Arial" pitchFamily="34" charset="0"/>
                <a:ea typeface="Calibri" panose="020F0502020204030204" pitchFamily="34" charset="0"/>
                <a:cs typeface="Arial" pitchFamily="34" charset="0"/>
              </a:rPr>
              <a:t>оширади</a:t>
            </a:r>
            <a:endParaRPr lang="ru-RU" dirty="0">
              <a:latin typeface="Arial" pitchFamily="34" charset="0"/>
              <a:cs typeface="Arial" pitchFamily="34" charset="0"/>
            </a:endParaRPr>
          </a:p>
        </p:txBody>
      </p:sp>
      <p:sp>
        <p:nvSpPr>
          <p:cNvPr id="22" name="Isosceles Triangle 21">
            <a:extLst>
              <a:ext uri="{FF2B5EF4-FFF2-40B4-BE49-F238E27FC236}">
                <a16:creationId xmlns:a16="http://schemas.microsoft.com/office/drawing/2014/main" id="{F632CAC4-47C5-427E-B858-B8A3ACDBA77B}"/>
              </a:ext>
            </a:extLst>
          </p:cNvPr>
          <p:cNvSpPr/>
          <p:nvPr/>
        </p:nvSpPr>
        <p:spPr>
          <a:xfrm rot="5400000">
            <a:off x="6451173" y="5311736"/>
            <a:ext cx="1415579" cy="95902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4000" dirty="0">
              <a:solidFill>
                <a:schemeClr val="tx1"/>
              </a:solidFill>
              <a:latin typeface="Arial" pitchFamily="34" charset="0"/>
              <a:cs typeface="Arial" pitchFamily="34" charset="0"/>
            </a:endParaRPr>
          </a:p>
        </p:txBody>
      </p:sp>
      <p:sp>
        <p:nvSpPr>
          <p:cNvPr id="23" name="Rectangle 16">
            <a:extLst>
              <a:ext uri="{FF2B5EF4-FFF2-40B4-BE49-F238E27FC236}">
                <a16:creationId xmlns:a16="http://schemas.microsoft.com/office/drawing/2014/main" id="{9F89A89A-CD0F-4A71-8067-9326D0E5F9BC}"/>
              </a:ext>
            </a:extLst>
          </p:cNvPr>
          <p:cNvSpPr/>
          <p:nvPr/>
        </p:nvSpPr>
        <p:spPr>
          <a:xfrm>
            <a:off x="4544291" y="1595012"/>
            <a:ext cx="3083656" cy="4156958"/>
          </a:xfrm>
          <a:prstGeom prst="rect">
            <a:avLst/>
          </a:prstGeom>
          <a:solidFill>
            <a:schemeClr val="bg1"/>
          </a:solidFill>
          <a:ln w="63500">
            <a:solidFill>
              <a:schemeClr val="accent2"/>
            </a:solidFill>
          </a:ln>
          <a:effectLst>
            <a:innerShdw blurRad="127000" dist="127000" dir="13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itchFamily="34" charset="0"/>
              <a:cs typeface="Arial" pitchFamily="34" charset="0"/>
            </a:endParaRPr>
          </a:p>
        </p:txBody>
      </p:sp>
      <p:sp>
        <p:nvSpPr>
          <p:cNvPr id="24" name="TextBox 23">
            <a:extLst>
              <a:ext uri="{FF2B5EF4-FFF2-40B4-BE49-F238E27FC236}">
                <a16:creationId xmlns:a16="http://schemas.microsoft.com/office/drawing/2014/main" id="{8F40333B-F156-427B-AAF1-944EE4E4CA42}"/>
              </a:ext>
            </a:extLst>
          </p:cNvPr>
          <p:cNvSpPr txBox="1"/>
          <p:nvPr/>
        </p:nvSpPr>
        <p:spPr>
          <a:xfrm>
            <a:off x="6679452" y="5797519"/>
            <a:ext cx="561858" cy="400110"/>
          </a:xfrm>
          <a:prstGeom prst="rect">
            <a:avLst/>
          </a:prstGeom>
          <a:noFill/>
        </p:spPr>
        <p:txBody>
          <a:bodyPr wrap="square" rtlCol="0">
            <a:spAutoFit/>
          </a:bodyPr>
          <a:lstStyle/>
          <a:p>
            <a:pPr algn="ctr"/>
            <a:r>
              <a:rPr lang="uz-Cyrl-UZ" altLang="ko-KR" sz="2000" b="1" dirty="0" smtClean="0">
                <a:latin typeface="Arial" pitchFamily="34" charset="0"/>
                <a:cs typeface="Arial" pitchFamily="34" charset="0"/>
              </a:rPr>
              <a:t>2</a:t>
            </a:r>
            <a:endParaRPr lang="ko-KR" altLang="en-US" sz="2000" b="1" dirty="0">
              <a:latin typeface="Arial" pitchFamily="34" charset="0"/>
              <a:cs typeface="Arial" pitchFamily="34" charset="0"/>
            </a:endParaRPr>
          </a:p>
        </p:txBody>
      </p:sp>
      <p:sp>
        <p:nvSpPr>
          <p:cNvPr id="25" name="Прямоугольник 24"/>
          <p:cNvSpPr/>
          <p:nvPr/>
        </p:nvSpPr>
        <p:spPr>
          <a:xfrm>
            <a:off x="4653381" y="2315364"/>
            <a:ext cx="2865475" cy="2031325"/>
          </a:xfrm>
          <a:prstGeom prst="rect">
            <a:avLst/>
          </a:prstGeom>
        </p:spPr>
        <p:txBody>
          <a:bodyPr wrap="square">
            <a:spAutoFit/>
          </a:bodyPr>
          <a:lstStyle/>
          <a:p>
            <a:pPr algn="ctr"/>
            <a:r>
              <a:rPr lang="ru-RU" dirty="0">
                <a:latin typeface="Arial" pitchFamily="34" charset="0"/>
                <a:cs typeface="Arial" pitchFamily="34" charset="0"/>
              </a:rPr>
              <a:t>Участка </a:t>
            </a:r>
            <a:r>
              <a:rPr lang="ru-RU" dirty="0" err="1">
                <a:latin typeface="Arial" pitchFamily="34" charset="0"/>
                <a:cs typeface="Arial" pitchFamily="34" charset="0"/>
              </a:rPr>
              <a:t>ва</a:t>
            </a:r>
            <a:r>
              <a:rPr lang="ru-RU" dirty="0">
                <a:latin typeface="Arial" pitchFamily="34" charset="0"/>
                <a:cs typeface="Arial" pitchFamily="34" charset="0"/>
              </a:rPr>
              <a:t> округ </a:t>
            </a:r>
            <a:r>
              <a:rPr lang="ru-RU" dirty="0" smtClean="0">
                <a:latin typeface="Arial" pitchFamily="34" charset="0"/>
                <a:cs typeface="Arial" pitchFamily="34" charset="0"/>
              </a:rPr>
              <a:t>  </a:t>
            </a:r>
            <a:r>
              <a:rPr lang="ru-RU" dirty="0" err="1" smtClean="0">
                <a:latin typeface="Arial" pitchFamily="34" charset="0"/>
                <a:cs typeface="Arial" pitchFamily="34" charset="0"/>
              </a:rPr>
              <a:t>сайлов</a:t>
            </a:r>
            <a:r>
              <a:rPr lang="ru-RU" dirty="0" smtClean="0">
                <a:latin typeface="Arial" pitchFamily="34" charset="0"/>
                <a:cs typeface="Arial" pitchFamily="34" charset="0"/>
              </a:rPr>
              <a:t> </a:t>
            </a:r>
            <a:r>
              <a:rPr lang="ru-RU" dirty="0" err="1">
                <a:latin typeface="Arial" pitchFamily="34" charset="0"/>
                <a:cs typeface="Arial" pitchFamily="34" charset="0"/>
              </a:rPr>
              <a:t>комиссиялари</a:t>
            </a:r>
            <a:r>
              <a:rPr lang="ru-RU" dirty="0">
                <a:latin typeface="Arial" pitchFamily="34" charset="0"/>
                <a:cs typeface="Arial" pitchFamily="34" charset="0"/>
              </a:rPr>
              <a:t> </a:t>
            </a:r>
            <a:r>
              <a:rPr lang="ru-RU" dirty="0" err="1">
                <a:latin typeface="Arial" pitchFamily="34" charset="0"/>
                <a:cs typeface="Arial" pitchFamily="34" charset="0"/>
              </a:rPr>
              <a:t>аъзоларининг</a:t>
            </a:r>
            <a:r>
              <a:rPr lang="ru-RU" dirty="0">
                <a:latin typeface="Arial" pitchFamily="34" charset="0"/>
                <a:cs typeface="Arial" pitchFamily="34" charset="0"/>
              </a:rPr>
              <a:t> </a:t>
            </a:r>
            <a:r>
              <a:rPr lang="ru-RU" dirty="0" err="1">
                <a:latin typeface="Arial" pitchFamily="34" charset="0"/>
                <a:cs typeface="Arial" pitchFamily="34" charset="0"/>
              </a:rPr>
              <a:t>фамилияси</a:t>
            </a:r>
            <a:r>
              <a:rPr lang="ru-RU" dirty="0">
                <a:latin typeface="Arial" pitchFamily="34" charset="0"/>
                <a:cs typeface="Arial" pitchFamily="34" charset="0"/>
              </a:rPr>
              <a:t>, </a:t>
            </a:r>
            <a:r>
              <a:rPr lang="ru-RU" dirty="0" err="1">
                <a:latin typeface="Arial" pitchFamily="34" charset="0"/>
                <a:cs typeface="Arial" pitchFamily="34" charset="0"/>
              </a:rPr>
              <a:t>исми</a:t>
            </a:r>
            <a:r>
              <a:rPr lang="ru-RU" dirty="0">
                <a:latin typeface="Arial" pitchFamily="34" charset="0"/>
                <a:cs typeface="Arial" pitchFamily="34" charset="0"/>
              </a:rPr>
              <a:t> </a:t>
            </a:r>
            <a:r>
              <a:rPr lang="ru-RU" dirty="0" err="1">
                <a:latin typeface="Arial" pitchFamily="34" charset="0"/>
                <a:cs typeface="Arial" pitchFamily="34" charset="0"/>
              </a:rPr>
              <a:t>ва</a:t>
            </a:r>
            <a:r>
              <a:rPr lang="ru-RU" dirty="0">
                <a:latin typeface="Arial" pitchFamily="34" charset="0"/>
                <a:cs typeface="Arial" pitchFamily="34" charset="0"/>
              </a:rPr>
              <a:t> </a:t>
            </a:r>
            <a:r>
              <a:rPr lang="ru-RU" dirty="0" err="1">
                <a:latin typeface="Arial" pitchFamily="34" charset="0"/>
                <a:cs typeface="Arial" pitchFamily="34" charset="0"/>
              </a:rPr>
              <a:t>шарифи</a:t>
            </a:r>
            <a:r>
              <a:rPr lang="ru-RU" dirty="0">
                <a:latin typeface="Arial" pitchFamily="34" charset="0"/>
                <a:cs typeface="Arial" pitchFamily="34" charset="0"/>
              </a:rPr>
              <a:t> </a:t>
            </a:r>
            <a:r>
              <a:rPr lang="ru-RU" dirty="0" err="1">
                <a:latin typeface="Arial" pitchFamily="34" charset="0"/>
                <a:cs typeface="Arial" pitchFamily="34" charset="0"/>
              </a:rPr>
              <a:t>ҳамда</a:t>
            </a:r>
            <a:r>
              <a:rPr lang="ru-RU" dirty="0">
                <a:latin typeface="Arial" pitchFamily="34" charset="0"/>
                <a:cs typeface="Arial" pitchFamily="34" charset="0"/>
              </a:rPr>
              <a:t> </a:t>
            </a:r>
            <a:r>
              <a:rPr lang="ru-RU" dirty="0" err="1">
                <a:latin typeface="Arial" pitchFamily="34" charset="0"/>
                <a:cs typeface="Arial" pitchFamily="34" charset="0"/>
              </a:rPr>
              <a:t>уларнинг</a:t>
            </a:r>
            <a:r>
              <a:rPr lang="ru-RU" dirty="0">
                <a:latin typeface="Arial" pitchFamily="34" charset="0"/>
                <a:cs typeface="Arial" pitchFamily="34" charset="0"/>
              </a:rPr>
              <a:t> телефон </a:t>
            </a:r>
            <a:r>
              <a:rPr lang="ru-RU" dirty="0" err="1">
                <a:latin typeface="Arial" pitchFamily="34" charset="0"/>
                <a:cs typeface="Arial" pitchFamily="34" charset="0"/>
              </a:rPr>
              <a:t>рақамларини</a:t>
            </a:r>
            <a:r>
              <a:rPr lang="ru-RU" dirty="0">
                <a:latin typeface="Arial" pitchFamily="34" charset="0"/>
                <a:cs typeface="Arial" pitchFamily="34" charset="0"/>
              </a:rPr>
              <a:t> </a:t>
            </a:r>
            <a:r>
              <a:rPr lang="ru-RU" dirty="0" err="1">
                <a:latin typeface="Arial" pitchFamily="34" charset="0"/>
                <a:cs typeface="Arial" pitchFamily="34" charset="0"/>
              </a:rPr>
              <a:t>билиши</a:t>
            </a:r>
            <a:r>
              <a:rPr lang="ru-RU" dirty="0">
                <a:latin typeface="Arial" pitchFamily="34" charset="0"/>
                <a:cs typeface="Arial" pitchFamily="34" charset="0"/>
              </a:rPr>
              <a:t> </a:t>
            </a:r>
            <a:r>
              <a:rPr lang="ru-RU" dirty="0" err="1">
                <a:latin typeface="Arial" pitchFamily="34" charset="0"/>
                <a:cs typeface="Arial" pitchFamily="34" charset="0"/>
              </a:rPr>
              <a:t>шарт</a:t>
            </a:r>
            <a:endParaRPr lang="ko-KR" altLang="en-US" dirty="0">
              <a:latin typeface="Arial" pitchFamily="34" charset="0"/>
              <a:cs typeface="Arial" pitchFamily="34" charset="0"/>
            </a:endParaRPr>
          </a:p>
        </p:txBody>
      </p:sp>
      <p:sp>
        <p:nvSpPr>
          <p:cNvPr id="26" name="Isosceles Triangle 21">
            <a:extLst>
              <a:ext uri="{FF2B5EF4-FFF2-40B4-BE49-F238E27FC236}">
                <a16:creationId xmlns:a16="http://schemas.microsoft.com/office/drawing/2014/main" id="{F632CAC4-47C5-427E-B858-B8A3ACDBA77B}"/>
              </a:ext>
            </a:extLst>
          </p:cNvPr>
          <p:cNvSpPr/>
          <p:nvPr/>
        </p:nvSpPr>
        <p:spPr>
          <a:xfrm rot="5400000">
            <a:off x="9900543" y="5311736"/>
            <a:ext cx="1415579" cy="959022"/>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4000" dirty="0">
              <a:solidFill>
                <a:schemeClr val="tx1"/>
              </a:solidFill>
              <a:latin typeface="Arial" pitchFamily="34" charset="0"/>
              <a:cs typeface="Arial" pitchFamily="34" charset="0"/>
            </a:endParaRPr>
          </a:p>
        </p:txBody>
      </p:sp>
      <p:sp>
        <p:nvSpPr>
          <p:cNvPr id="27" name="TextBox 26">
            <a:extLst>
              <a:ext uri="{FF2B5EF4-FFF2-40B4-BE49-F238E27FC236}">
                <a16:creationId xmlns:a16="http://schemas.microsoft.com/office/drawing/2014/main" id="{8F40333B-F156-427B-AAF1-944EE4E4CA42}"/>
              </a:ext>
            </a:extLst>
          </p:cNvPr>
          <p:cNvSpPr txBox="1"/>
          <p:nvPr/>
        </p:nvSpPr>
        <p:spPr>
          <a:xfrm>
            <a:off x="10128822" y="5797519"/>
            <a:ext cx="561858" cy="400110"/>
          </a:xfrm>
          <a:prstGeom prst="rect">
            <a:avLst/>
          </a:prstGeom>
          <a:noFill/>
        </p:spPr>
        <p:txBody>
          <a:bodyPr wrap="square" rtlCol="0">
            <a:spAutoFit/>
          </a:bodyPr>
          <a:lstStyle/>
          <a:p>
            <a:pPr algn="ctr"/>
            <a:r>
              <a:rPr lang="uz-Cyrl-UZ" altLang="ko-KR" sz="2000" b="1" dirty="0" smtClean="0">
                <a:latin typeface="Arial" pitchFamily="34" charset="0"/>
                <a:cs typeface="Arial" pitchFamily="34" charset="0"/>
              </a:rPr>
              <a:t>3</a:t>
            </a:r>
            <a:endParaRPr lang="ko-KR" altLang="en-US" sz="2000" b="1" dirty="0">
              <a:latin typeface="Arial" pitchFamily="34" charset="0"/>
              <a:cs typeface="Arial" pitchFamily="34" charset="0"/>
            </a:endParaRPr>
          </a:p>
        </p:txBody>
      </p:sp>
      <p:sp>
        <p:nvSpPr>
          <p:cNvPr id="28" name="Rectangle 10">
            <a:extLst>
              <a:ext uri="{FF2B5EF4-FFF2-40B4-BE49-F238E27FC236}">
                <a16:creationId xmlns:a16="http://schemas.microsoft.com/office/drawing/2014/main" id="{89106013-3C51-49D7-84C8-11E9AECF8DEE}"/>
              </a:ext>
            </a:extLst>
          </p:cNvPr>
          <p:cNvSpPr/>
          <p:nvPr/>
        </p:nvSpPr>
        <p:spPr>
          <a:xfrm>
            <a:off x="7993661" y="1595012"/>
            <a:ext cx="3083656" cy="4156958"/>
          </a:xfrm>
          <a:prstGeom prst="rect">
            <a:avLst/>
          </a:prstGeom>
          <a:solidFill>
            <a:schemeClr val="bg1"/>
          </a:solidFill>
          <a:ln w="63500">
            <a:solidFill>
              <a:schemeClr val="accent3"/>
            </a:solidFill>
          </a:ln>
          <a:effectLst>
            <a:innerShdw blurRad="127000" dist="127000" dir="13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dirty="0">
              <a:solidFill>
                <a:schemeClr val="tx1"/>
              </a:solidFill>
              <a:latin typeface="Arial" pitchFamily="34" charset="0"/>
              <a:cs typeface="Arial" pitchFamily="34" charset="0"/>
            </a:endParaRPr>
          </a:p>
        </p:txBody>
      </p:sp>
      <p:sp>
        <p:nvSpPr>
          <p:cNvPr id="29" name="Прямоугольник 28"/>
          <p:cNvSpPr/>
          <p:nvPr/>
        </p:nvSpPr>
        <p:spPr>
          <a:xfrm>
            <a:off x="8102751" y="2315364"/>
            <a:ext cx="2865475" cy="1477328"/>
          </a:xfrm>
          <a:prstGeom prst="rect">
            <a:avLst/>
          </a:prstGeom>
        </p:spPr>
        <p:txBody>
          <a:bodyPr wrap="square">
            <a:spAutoFit/>
          </a:bodyPr>
          <a:lstStyle/>
          <a:p>
            <a:pPr algn="ctr"/>
            <a:r>
              <a:rPr lang="ru-RU" dirty="0" err="1">
                <a:latin typeface="Arial" pitchFamily="34" charset="0"/>
                <a:cs typeface="Arial" pitchFamily="34" charset="0"/>
              </a:rPr>
              <a:t>Сайлов</a:t>
            </a:r>
            <a:r>
              <a:rPr lang="ru-RU" dirty="0">
                <a:latin typeface="Arial" pitchFamily="34" charset="0"/>
                <a:cs typeface="Arial" pitchFamily="34" charset="0"/>
              </a:rPr>
              <a:t> </a:t>
            </a:r>
            <a:r>
              <a:rPr lang="ru-RU" dirty="0" smtClean="0">
                <a:latin typeface="Arial" pitchFamily="34" charset="0"/>
                <a:cs typeface="Arial" pitchFamily="34" charset="0"/>
              </a:rPr>
              <a:t> </a:t>
            </a:r>
            <a:r>
              <a:rPr lang="ru-RU" dirty="0" err="1" smtClean="0">
                <a:latin typeface="Arial" pitchFamily="34" charset="0"/>
                <a:cs typeface="Arial" pitchFamily="34" charset="0"/>
              </a:rPr>
              <a:t>бюллетенларини</a:t>
            </a:r>
            <a:r>
              <a:rPr lang="ru-RU" dirty="0" smtClean="0">
                <a:latin typeface="Arial" pitchFamily="34" charset="0"/>
                <a:cs typeface="Arial" pitchFamily="34" charset="0"/>
              </a:rPr>
              <a:t> </a:t>
            </a:r>
            <a:r>
              <a:rPr lang="ru-RU" dirty="0" err="1">
                <a:latin typeface="Arial" pitchFamily="34" charset="0"/>
                <a:cs typeface="Arial" pitchFamily="34" charset="0"/>
              </a:rPr>
              <a:t>сайлов</a:t>
            </a:r>
            <a:r>
              <a:rPr lang="ru-RU" dirty="0">
                <a:latin typeface="Arial" pitchFamily="34" charset="0"/>
                <a:cs typeface="Arial" pitchFamily="34" charset="0"/>
              </a:rPr>
              <a:t> </a:t>
            </a:r>
            <a:r>
              <a:rPr lang="ru-RU" dirty="0" err="1">
                <a:latin typeface="Arial" pitchFamily="34" charset="0"/>
                <a:cs typeface="Arial" pitchFamily="34" charset="0"/>
              </a:rPr>
              <a:t>участкаларига</a:t>
            </a:r>
            <a:r>
              <a:rPr lang="ru-RU" dirty="0">
                <a:latin typeface="Arial" pitchFamily="34" charset="0"/>
                <a:cs typeface="Arial" pitchFamily="34" charset="0"/>
              </a:rPr>
              <a:t> </a:t>
            </a:r>
            <a:r>
              <a:rPr lang="ru-RU" dirty="0" err="1">
                <a:latin typeface="Arial" pitchFamily="34" charset="0"/>
                <a:cs typeface="Arial" pitchFamily="34" charset="0"/>
              </a:rPr>
              <a:t>олиб</a:t>
            </a:r>
            <a:r>
              <a:rPr lang="ru-RU" dirty="0">
                <a:latin typeface="Arial" pitchFamily="34" charset="0"/>
                <a:cs typeface="Arial" pitchFamily="34" charset="0"/>
              </a:rPr>
              <a:t> </a:t>
            </a:r>
            <a:r>
              <a:rPr lang="ru-RU" dirty="0" err="1">
                <a:latin typeface="Arial" pitchFamily="34" charset="0"/>
                <a:cs typeface="Arial" pitchFamily="34" charset="0"/>
              </a:rPr>
              <a:t>келиш</a:t>
            </a:r>
            <a:r>
              <a:rPr lang="ru-RU" dirty="0">
                <a:latin typeface="Arial" pitchFamily="34" charset="0"/>
                <a:cs typeface="Arial" pitchFamily="34" charset="0"/>
              </a:rPr>
              <a:t> </a:t>
            </a:r>
            <a:r>
              <a:rPr lang="ru-RU" dirty="0" err="1">
                <a:latin typeface="Arial" pitchFamily="34" charset="0"/>
                <a:cs typeface="Arial" pitchFamily="34" charset="0"/>
              </a:rPr>
              <a:t>ва</a:t>
            </a:r>
            <a:r>
              <a:rPr lang="ru-RU" dirty="0">
                <a:latin typeface="Arial" pitchFamily="34" charset="0"/>
                <a:cs typeface="Arial" pitchFamily="34" charset="0"/>
              </a:rPr>
              <a:t> </a:t>
            </a:r>
            <a:r>
              <a:rPr lang="ru-RU" dirty="0" err="1">
                <a:latin typeface="Arial" pitchFamily="34" charset="0"/>
                <a:cs typeface="Arial" pitchFamily="34" charset="0"/>
              </a:rPr>
              <a:t>уларни</a:t>
            </a:r>
            <a:r>
              <a:rPr lang="ru-RU" dirty="0">
                <a:latin typeface="Arial" pitchFamily="34" charset="0"/>
                <a:cs typeface="Arial" pitchFamily="34" charset="0"/>
              </a:rPr>
              <a:t> </a:t>
            </a:r>
            <a:r>
              <a:rPr lang="ru-RU" dirty="0" err="1">
                <a:latin typeface="Arial" pitchFamily="34" charset="0"/>
                <a:cs typeface="Arial" pitchFamily="34" charset="0"/>
              </a:rPr>
              <a:t>қўриқлаш</a:t>
            </a:r>
            <a:endParaRPr lang="ko-KR" altLang="en-US" dirty="0">
              <a:latin typeface="Arial" pitchFamily="34" charset="0"/>
              <a:cs typeface="Arial" pitchFamily="34" charset="0"/>
            </a:endParaRPr>
          </a:p>
        </p:txBody>
      </p:sp>
    </p:spTree>
    <p:extLst>
      <p:ext uri="{BB962C8B-B14F-4D97-AF65-F5344CB8AC3E}">
        <p14:creationId xmlns:p14="http://schemas.microsoft.com/office/powerpoint/2010/main" val="16552639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Заголовок 1">
            <a:extLst>
              <a:ext uri="{FF2B5EF4-FFF2-40B4-BE49-F238E27FC236}">
                <a16:creationId xmlns:a16="http://schemas.microsoft.com/office/drawing/2014/main" id="{3C601BBC-1E3B-4177-BF94-E88895D1B068}"/>
              </a:ext>
            </a:extLst>
          </p:cNvPr>
          <p:cNvSpPr txBox="1">
            <a:spLocks/>
          </p:cNvSpPr>
          <p:nvPr/>
        </p:nvSpPr>
        <p:spPr>
          <a:xfrm>
            <a:off x="0" y="-13105"/>
            <a:ext cx="12192000" cy="1130705"/>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15" name="Заголовок 1"/>
          <p:cNvSpPr txBox="1">
            <a:spLocks/>
          </p:cNvSpPr>
          <p:nvPr/>
        </p:nvSpPr>
        <p:spPr>
          <a:xfrm>
            <a:off x="214256" y="-13105"/>
            <a:ext cx="11756834" cy="1130705"/>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00000"/>
              </a:lnSpc>
            </a:pPr>
            <a:r>
              <a:rPr lang="uz-Cyrl-UZ" sz="2800" b="1" dirty="0">
                <a:latin typeface="Arial" pitchFamily="34" charset="0"/>
              </a:rPr>
              <a:t>САЙЛОВГА ТАЙЁРГАРЛИК КЎРИШ ВА ЎТКАЗИШ ДАВРИДА ЖАМОАТ ТАРТИБИНИ ТАЪМИНЛАШ МЕХАНИЗМИ</a:t>
            </a:r>
          </a:p>
        </p:txBody>
      </p:sp>
      <p:sp>
        <p:nvSpPr>
          <p:cNvPr id="16" name="Isosceles Triangle 21">
            <a:extLst>
              <a:ext uri="{FF2B5EF4-FFF2-40B4-BE49-F238E27FC236}">
                <a16:creationId xmlns:a16="http://schemas.microsoft.com/office/drawing/2014/main" id="{F632CAC4-47C5-427E-B858-B8A3ACDBA77B}"/>
              </a:ext>
            </a:extLst>
          </p:cNvPr>
          <p:cNvSpPr/>
          <p:nvPr/>
        </p:nvSpPr>
        <p:spPr>
          <a:xfrm rot="5400000">
            <a:off x="3006009" y="5311736"/>
            <a:ext cx="1415579" cy="95902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4000" dirty="0">
              <a:solidFill>
                <a:schemeClr val="tx1"/>
              </a:solidFill>
              <a:latin typeface="Arial" pitchFamily="34" charset="0"/>
              <a:cs typeface="Arial" pitchFamily="34" charset="0"/>
            </a:endParaRPr>
          </a:p>
        </p:txBody>
      </p:sp>
      <p:sp>
        <p:nvSpPr>
          <p:cNvPr id="17" name="Rectangle 22">
            <a:extLst>
              <a:ext uri="{FF2B5EF4-FFF2-40B4-BE49-F238E27FC236}">
                <a16:creationId xmlns:a16="http://schemas.microsoft.com/office/drawing/2014/main" id="{ECC316DB-B01E-4E20-8072-74715A47F5A1}"/>
              </a:ext>
            </a:extLst>
          </p:cNvPr>
          <p:cNvSpPr/>
          <p:nvPr/>
        </p:nvSpPr>
        <p:spPr>
          <a:xfrm>
            <a:off x="1099127" y="1595011"/>
            <a:ext cx="3083656" cy="4156959"/>
          </a:xfrm>
          <a:prstGeom prst="rect">
            <a:avLst/>
          </a:prstGeom>
          <a:solidFill>
            <a:schemeClr val="bg1"/>
          </a:solidFill>
          <a:ln w="63500">
            <a:solidFill>
              <a:schemeClr val="accent1"/>
            </a:solidFill>
          </a:ln>
          <a:effectLst>
            <a:innerShdw blurRad="127000" dist="127000" dir="13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4000" dirty="0">
              <a:solidFill>
                <a:schemeClr val="tx1"/>
              </a:solidFill>
              <a:latin typeface="Arial" pitchFamily="34" charset="0"/>
              <a:cs typeface="Arial" pitchFamily="34" charset="0"/>
            </a:endParaRPr>
          </a:p>
        </p:txBody>
      </p:sp>
      <p:sp>
        <p:nvSpPr>
          <p:cNvPr id="18" name="TextBox 17">
            <a:extLst>
              <a:ext uri="{FF2B5EF4-FFF2-40B4-BE49-F238E27FC236}">
                <a16:creationId xmlns:a16="http://schemas.microsoft.com/office/drawing/2014/main" id="{8F40333B-F156-427B-AAF1-944EE4E4CA42}"/>
              </a:ext>
            </a:extLst>
          </p:cNvPr>
          <p:cNvSpPr txBox="1"/>
          <p:nvPr/>
        </p:nvSpPr>
        <p:spPr>
          <a:xfrm>
            <a:off x="3234288" y="5797519"/>
            <a:ext cx="561858" cy="400110"/>
          </a:xfrm>
          <a:prstGeom prst="rect">
            <a:avLst/>
          </a:prstGeom>
          <a:noFill/>
        </p:spPr>
        <p:txBody>
          <a:bodyPr wrap="square" rtlCol="0">
            <a:spAutoFit/>
          </a:bodyPr>
          <a:lstStyle/>
          <a:p>
            <a:pPr algn="ctr"/>
            <a:r>
              <a:rPr lang="uz-Cyrl-UZ" altLang="ko-KR" sz="2000" b="1" dirty="0" smtClean="0">
                <a:latin typeface="Arial" pitchFamily="34" charset="0"/>
                <a:cs typeface="Arial" pitchFamily="34" charset="0"/>
              </a:rPr>
              <a:t>4</a:t>
            </a:r>
            <a:endParaRPr lang="ko-KR" altLang="en-US" sz="2000" b="1" dirty="0">
              <a:latin typeface="Arial" pitchFamily="34" charset="0"/>
              <a:cs typeface="Arial" pitchFamily="34" charset="0"/>
            </a:endParaRPr>
          </a:p>
        </p:txBody>
      </p:sp>
      <p:sp>
        <p:nvSpPr>
          <p:cNvPr id="19" name="Прямоугольник 18"/>
          <p:cNvSpPr/>
          <p:nvPr/>
        </p:nvSpPr>
        <p:spPr>
          <a:xfrm>
            <a:off x="1221661" y="2315364"/>
            <a:ext cx="2865475" cy="2031325"/>
          </a:xfrm>
          <a:prstGeom prst="rect">
            <a:avLst/>
          </a:prstGeom>
        </p:spPr>
        <p:txBody>
          <a:bodyPr wrap="square">
            <a:spAutoFit/>
          </a:bodyPr>
          <a:lstStyle/>
          <a:p>
            <a:pPr algn="ctr"/>
            <a:r>
              <a:rPr lang="ru-RU" dirty="0">
                <a:latin typeface="Arial" pitchFamily="34" charset="0"/>
                <a:cs typeface="Arial" pitchFamily="34" charset="0"/>
              </a:rPr>
              <a:t>Участка </a:t>
            </a:r>
            <a:r>
              <a:rPr lang="ru-RU" dirty="0" err="1">
                <a:latin typeface="Arial" pitchFamily="34" charset="0"/>
                <a:cs typeface="Arial" pitchFamily="34" charset="0"/>
              </a:rPr>
              <a:t>сайлов</a:t>
            </a:r>
            <a:r>
              <a:rPr lang="ru-RU" dirty="0">
                <a:latin typeface="Arial" pitchFamily="34" charset="0"/>
                <a:cs typeface="Arial" pitchFamily="34" charset="0"/>
              </a:rPr>
              <a:t> </a:t>
            </a:r>
            <a:r>
              <a:rPr lang="ru-RU" dirty="0" err="1">
                <a:latin typeface="Arial" pitchFamily="34" charset="0"/>
                <a:cs typeface="Arial" pitchFamily="34" charset="0"/>
              </a:rPr>
              <a:t>комиссияси</a:t>
            </a:r>
            <a:r>
              <a:rPr lang="ru-RU" dirty="0">
                <a:latin typeface="Arial" pitchFamily="34" charset="0"/>
                <a:cs typeface="Arial" pitchFamily="34" charset="0"/>
              </a:rPr>
              <a:t> </a:t>
            </a:r>
            <a:r>
              <a:rPr lang="ru-RU" dirty="0" err="1">
                <a:latin typeface="Arial" pitchFamily="34" charset="0"/>
                <a:cs typeface="Arial" pitchFamily="34" charset="0"/>
              </a:rPr>
              <a:t>раиси</a:t>
            </a:r>
            <a:r>
              <a:rPr lang="ru-RU" dirty="0">
                <a:latin typeface="Arial" pitchFamily="34" charset="0"/>
                <a:cs typeface="Arial" pitchFamily="34" charset="0"/>
              </a:rPr>
              <a:t> </a:t>
            </a:r>
            <a:r>
              <a:rPr lang="ru-RU" dirty="0" err="1">
                <a:latin typeface="Arial" pitchFamily="34" charset="0"/>
                <a:cs typeface="Arial" pitchFamily="34" charset="0"/>
              </a:rPr>
              <a:t>жамоат</a:t>
            </a:r>
            <a:r>
              <a:rPr lang="ru-RU" dirty="0">
                <a:latin typeface="Arial" pitchFamily="34" charset="0"/>
                <a:cs typeface="Arial" pitchFamily="34" charset="0"/>
              </a:rPr>
              <a:t> </a:t>
            </a:r>
            <a:r>
              <a:rPr lang="ru-RU" dirty="0" err="1">
                <a:latin typeface="Arial" pitchFamily="34" charset="0"/>
                <a:cs typeface="Arial" pitchFamily="34" charset="0"/>
              </a:rPr>
              <a:t>тартибини</a:t>
            </a:r>
            <a:r>
              <a:rPr lang="ru-RU" dirty="0">
                <a:latin typeface="Arial" pitchFamily="34" charset="0"/>
                <a:cs typeface="Arial" pitchFamily="34" charset="0"/>
              </a:rPr>
              <a:t> </a:t>
            </a:r>
            <a:r>
              <a:rPr lang="ru-RU" dirty="0" err="1">
                <a:latin typeface="Arial" pitchFamily="34" charset="0"/>
                <a:cs typeface="Arial" pitchFamily="34" charset="0"/>
              </a:rPr>
              <a:t>сақлашга</a:t>
            </a:r>
            <a:r>
              <a:rPr lang="ru-RU" dirty="0">
                <a:latin typeface="Arial" pitchFamily="34" charset="0"/>
                <a:cs typeface="Arial" pitchFamily="34" charset="0"/>
              </a:rPr>
              <a:t> </a:t>
            </a:r>
            <a:r>
              <a:rPr lang="ru-RU" dirty="0" err="1">
                <a:latin typeface="Arial" pitchFamily="34" charset="0"/>
                <a:cs typeface="Arial" pitchFamily="34" charset="0"/>
              </a:rPr>
              <a:t>масъул</a:t>
            </a:r>
            <a:r>
              <a:rPr lang="ru-RU" dirty="0">
                <a:latin typeface="Arial" pitchFamily="34" charset="0"/>
                <a:cs typeface="Arial" pitchFamily="34" charset="0"/>
              </a:rPr>
              <a:t> </a:t>
            </a:r>
            <a:r>
              <a:rPr lang="ru-RU" dirty="0" err="1">
                <a:latin typeface="Arial" pitchFamily="34" charset="0"/>
                <a:cs typeface="Arial" pitchFamily="34" charset="0"/>
              </a:rPr>
              <a:t>ходимнинг</a:t>
            </a:r>
            <a:r>
              <a:rPr lang="ru-RU" dirty="0">
                <a:latin typeface="Arial" pitchFamily="34" charset="0"/>
                <a:cs typeface="Arial" pitchFamily="34" charset="0"/>
              </a:rPr>
              <a:t> </a:t>
            </a:r>
            <a:r>
              <a:rPr lang="ru-RU" dirty="0" err="1">
                <a:latin typeface="Arial" pitchFamily="34" charset="0"/>
                <a:cs typeface="Arial" pitchFamily="34" charset="0"/>
              </a:rPr>
              <a:t>қаерда</a:t>
            </a:r>
            <a:r>
              <a:rPr lang="ru-RU" dirty="0">
                <a:latin typeface="Arial" pitchFamily="34" charset="0"/>
                <a:cs typeface="Arial" pitchFamily="34" charset="0"/>
              </a:rPr>
              <a:t> </a:t>
            </a:r>
            <a:r>
              <a:rPr lang="ru-RU" dirty="0" err="1">
                <a:latin typeface="Arial" pitchFamily="34" charset="0"/>
                <a:cs typeface="Arial" pitchFamily="34" charset="0"/>
              </a:rPr>
              <a:t>жойлашишини</a:t>
            </a:r>
            <a:r>
              <a:rPr lang="ru-RU" dirty="0">
                <a:latin typeface="Arial" pitchFamily="34" charset="0"/>
                <a:cs typeface="Arial" pitchFamily="34" charset="0"/>
              </a:rPr>
              <a:t> </a:t>
            </a:r>
            <a:r>
              <a:rPr lang="ru-RU" dirty="0" err="1">
                <a:latin typeface="Arial" pitchFamily="34" charset="0"/>
                <a:cs typeface="Arial" pitchFamily="34" charset="0"/>
              </a:rPr>
              <a:t>аниқлайди</a:t>
            </a:r>
            <a:endParaRPr lang="ru-RU" dirty="0">
              <a:latin typeface="Arial" pitchFamily="34" charset="0"/>
              <a:cs typeface="Arial" pitchFamily="34" charset="0"/>
            </a:endParaRPr>
          </a:p>
        </p:txBody>
      </p:sp>
      <p:sp>
        <p:nvSpPr>
          <p:cNvPr id="20" name="Isosceles Triangle 21">
            <a:extLst>
              <a:ext uri="{FF2B5EF4-FFF2-40B4-BE49-F238E27FC236}">
                <a16:creationId xmlns:a16="http://schemas.microsoft.com/office/drawing/2014/main" id="{F632CAC4-47C5-427E-B858-B8A3ACDBA77B}"/>
              </a:ext>
            </a:extLst>
          </p:cNvPr>
          <p:cNvSpPr/>
          <p:nvPr/>
        </p:nvSpPr>
        <p:spPr>
          <a:xfrm rot="5400000">
            <a:off x="6451173" y="5311736"/>
            <a:ext cx="1415579" cy="95902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4000" dirty="0">
              <a:solidFill>
                <a:schemeClr val="tx1"/>
              </a:solidFill>
              <a:latin typeface="Arial" pitchFamily="34" charset="0"/>
              <a:cs typeface="Arial" pitchFamily="34" charset="0"/>
            </a:endParaRPr>
          </a:p>
        </p:txBody>
      </p:sp>
      <p:sp>
        <p:nvSpPr>
          <p:cNvPr id="21" name="Rectangle 16">
            <a:extLst>
              <a:ext uri="{FF2B5EF4-FFF2-40B4-BE49-F238E27FC236}">
                <a16:creationId xmlns:a16="http://schemas.microsoft.com/office/drawing/2014/main" id="{9F89A89A-CD0F-4A71-8067-9326D0E5F9BC}"/>
              </a:ext>
            </a:extLst>
          </p:cNvPr>
          <p:cNvSpPr/>
          <p:nvPr/>
        </p:nvSpPr>
        <p:spPr>
          <a:xfrm>
            <a:off x="4544291" y="1595012"/>
            <a:ext cx="3083656" cy="4156958"/>
          </a:xfrm>
          <a:prstGeom prst="rect">
            <a:avLst/>
          </a:prstGeom>
          <a:solidFill>
            <a:schemeClr val="bg1"/>
          </a:solidFill>
          <a:ln w="63500">
            <a:solidFill>
              <a:schemeClr val="accent2"/>
            </a:solidFill>
          </a:ln>
          <a:effectLst>
            <a:innerShdw blurRad="127000" dist="127000" dir="13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itchFamily="34" charset="0"/>
              <a:cs typeface="Arial" pitchFamily="34" charset="0"/>
            </a:endParaRPr>
          </a:p>
        </p:txBody>
      </p:sp>
      <p:sp>
        <p:nvSpPr>
          <p:cNvPr id="22" name="TextBox 21">
            <a:extLst>
              <a:ext uri="{FF2B5EF4-FFF2-40B4-BE49-F238E27FC236}">
                <a16:creationId xmlns:a16="http://schemas.microsoft.com/office/drawing/2014/main" id="{8F40333B-F156-427B-AAF1-944EE4E4CA42}"/>
              </a:ext>
            </a:extLst>
          </p:cNvPr>
          <p:cNvSpPr txBox="1"/>
          <p:nvPr/>
        </p:nvSpPr>
        <p:spPr>
          <a:xfrm>
            <a:off x="6679452" y="5797519"/>
            <a:ext cx="561858" cy="400110"/>
          </a:xfrm>
          <a:prstGeom prst="rect">
            <a:avLst/>
          </a:prstGeom>
          <a:noFill/>
        </p:spPr>
        <p:txBody>
          <a:bodyPr wrap="square" rtlCol="0">
            <a:spAutoFit/>
          </a:bodyPr>
          <a:lstStyle/>
          <a:p>
            <a:pPr algn="ctr"/>
            <a:r>
              <a:rPr lang="uz-Cyrl-UZ" altLang="ko-KR" sz="2000" b="1" dirty="0" smtClean="0">
                <a:latin typeface="Arial" pitchFamily="34" charset="0"/>
                <a:cs typeface="Arial" pitchFamily="34" charset="0"/>
              </a:rPr>
              <a:t>5</a:t>
            </a:r>
            <a:endParaRPr lang="ko-KR" altLang="en-US" sz="2000" b="1" dirty="0">
              <a:latin typeface="Arial" pitchFamily="34" charset="0"/>
              <a:cs typeface="Arial" pitchFamily="34" charset="0"/>
            </a:endParaRPr>
          </a:p>
        </p:txBody>
      </p:sp>
      <p:sp>
        <p:nvSpPr>
          <p:cNvPr id="23" name="Прямоугольник 22"/>
          <p:cNvSpPr/>
          <p:nvPr/>
        </p:nvSpPr>
        <p:spPr>
          <a:xfrm>
            <a:off x="4653381" y="2315364"/>
            <a:ext cx="2865475" cy="2308324"/>
          </a:xfrm>
          <a:prstGeom prst="rect">
            <a:avLst/>
          </a:prstGeom>
        </p:spPr>
        <p:txBody>
          <a:bodyPr wrap="square">
            <a:spAutoFit/>
          </a:bodyPr>
          <a:lstStyle/>
          <a:p>
            <a:pPr algn="ctr"/>
            <a:r>
              <a:rPr lang="uz-Cyrl-UZ" dirty="0">
                <a:latin typeface="Arial" pitchFamily="34" charset="0"/>
                <a:cs typeface="Arial" pitchFamily="34" charset="0"/>
              </a:rPr>
              <a:t>Сайлов ҳужжатлари иш якунида сейфга жойлаштирилиб муҳрланади ва қўриқлаш учун жамоат тартибини таъминлашга масъул шахс томонидан олинади</a:t>
            </a:r>
            <a:endParaRPr lang="ru-RU" dirty="0">
              <a:latin typeface="Arial" pitchFamily="34" charset="0"/>
              <a:cs typeface="Arial" pitchFamily="34" charset="0"/>
            </a:endParaRPr>
          </a:p>
        </p:txBody>
      </p:sp>
      <p:sp>
        <p:nvSpPr>
          <p:cNvPr id="24" name="Isosceles Triangle 21">
            <a:extLst>
              <a:ext uri="{FF2B5EF4-FFF2-40B4-BE49-F238E27FC236}">
                <a16:creationId xmlns:a16="http://schemas.microsoft.com/office/drawing/2014/main" id="{F632CAC4-47C5-427E-B858-B8A3ACDBA77B}"/>
              </a:ext>
            </a:extLst>
          </p:cNvPr>
          <p:cNvSpPr/>
          <p:nvPr/>
        </p:nvSpPr>
        <p:spPr>
          <a:xfrm rot="5400000">
            <a:off x="9900543" y="5311736"/>
            <a:ext cx="1415579" cy="959022"/>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4000" dirty="0">
              <a:solidFill>
                <a:schemeClr val="tx1"/>
              </a:solidFill>
              <a:latin typeface="Arial" pitchFamily="34" charset="0"/>
              <a:cs typeface="Arial" pitchFamily="34" charset="0"/>
            </a:endParaRPr>
          </a:p>
        </p:txBody>
      </p:sp>
      <p:sp>
        <p:nvSpPr>
          <p:cNvPr id="25" name="TextBox 24">
            <a:extLst>
              <a:ext uri="{FF2B5EF4-FFF2-40B4-BE49-F238E27FC236}">
                <a16:creationId xmlns:a16="http://schemas.microsoft.com/office/drawing/2014/main" id="{8F40333B-F156-427B-AAF1-944EE4E4CA42}"/>
              </a:ext>
            </a:extLst>
          </p:cNvPr>
          <p:cNvSpPr txBox="1"/>
          <p:nvPr/>
        </p:nvSpPr>
        <p:spPr>
          <a:xfrm>
            <a:off x="10128822" y="5797519"/>
            <a:ext cx="561858" cy="400110"/>
          </a:xfrm>
          <a:prstGeom prst="rect">
            <a:avLst/>
          </a:prstGeom>
          <a:noFill/>
        </p:spPr>
        <p:txBody>
          <a:bodyPr wrap="square" rtlCol="0">
            <a:spAutoFit/>
          </a:bodyPr>
          <a:lstStyle/>
          <a:p>
            <a:pPr algn="ctr"/>
            <a:r>
              <a:rPr lang="uz-Cyrl-UZ" altLang="ko-KR" sz="2000" b="1" dirty="0" smtClean="0">
                <a:latin typeface="Arial" pitchFamily="34" charset="0"/>
                <a:cs typeface="Arial" pitchFamily="34" charset="0"/>
              </a:rPr>
              <a:t>6</a:t>
            </a:r>
            <a:endParaRPr lang="ko-KR" altLang="en-US" sz="2000" b="1" dirty="0">
              <a:latin typeface="Arial" pitchFamily="34" charset="0"/>
              <a:cs typeface="Arial" pitchFamily="34" charset="0"/>
            </a:endParaRPr>
          </a:p>
        </p:txBody>
      </p:sp>
      <p:sp>
        <p:nvSpPr>
          <p:cNvPr id="26" name="Rectangle 10">
            <a:extLst>
              <a:ext uri="{FF2B5EF4-FFF2-40B4-BE49-F238E27FC236}">
                <a16:creationId xmlns:a16="http://schemas.microsoft.com/office/drawing/2014/main" id="{89106013-3C51-49D7-84C8-11E9AECF8DEE}"/>
              </a:ext>
            </a:extLst>
          </p:cNvPr>
          <p:cNvSpPr/>
          <p:nvPr/>
        </p:nvSpPr>
        <p:spPr>
          <a:xfrm>
            <a:off x="7993661" y="1595012"/>
            <a:ext cx="3083656" cy="4156958"/>
          </a:xfrm>
          <a:prstGeom prst="rect">
            <a:avLst/>
          </a:prstGeom>
          <a:solidFill>
            <a:schemeClr val="bg1"/>
          </a:solidFill>
          <a:ln w="63500">
            <a:solidFill>
              <a:schemeClr val="accent3"/>
            </a:solidFill>
          </a:ln>
          <a:effectLst>
            <a:innerShdw blurRad="127000" dist="127000" dir="13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dirty="0">
              <a:solidFill>
                <a:schemeClr val="tx1"/>
              </a:solidFill>
              <a:latin typeface="Arial" pitchFamily="34" charset="0"/>
              <a:cs typeface="Arial" pitchFamily="34" charset="0"/>
            </a:endParaRPr>
          </a:p>
        </p:txBody>
      </p:sp>
      <p:sp>
        <p:nvSpPr>
          <p:cNvPr id="27" name="Прямоугольник 26"/>
          <p:cNvSpPr/>
          <p:nvPr/>
        </p:nvSpPr>
        <p:spPr>
          <a:xfrm>
            <a:off x="8102751" y="2315364"/>
            <a:ext cx="2865475" cy="2308324"/>
          </a:xfrm>
          <a:prstGeom prst="rect">
            <a:avLst/>
          </a:prstGeom>
        </p:spPr>
        <p:txBody>
          <a:bodyPr wrap="square">
            <a:spAutoFit/>
          </a:bodyPr>
          <a:lstStyle/>
          <a:p>
            <a:pPr algn="ctr"/>
            <a:r>
              <a:rPr lang="uz-Cyrl-UZ" dirty="0">
                <a:latin typeface="Arial" pitchFamily="34" charset="0"/>
                <a:cs typeface="Arial" pitchFamily="34" charset="0"/>
              </a:rPr>
              <a:t>Жамоат тартибига масъул шахслар сайлов участкаси биносида ёнғиндан сақлаш, алоқа воситаларига масъул ходимларнинг телефон рўйхатлари билан таъминланади</a:t>
            </a:r>
            <a:endParaRPr lang="ru-RU" dirty="0">
              <a:latin typeface="Arial" pitchFamily="34" charset="0"/>
              <a:cs typeface="Arial" pitchFamily="34" charset="0"/>
            </a:endParaRPr>
          </a:p>
        </p:txBody>
      </p:sp>
    </p:spTree>
    <p:extLst>
      <p:ext uri="{BB962C8B-B14F-4D97-AF65-F5344CB8AC3E}">
        <p14:creationId xmlns:p14="http://schemas.microsoft.com/office/powerpoint/2010/main" val="11234148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Заголовок 1">
            <a:extLst>
              <a:ext uri="{FF2B5EF4-FFF2-40B4-BE49-F238E27FC236}">
                <a16:creationId xmlns:a16="http://schemas.microsoft.com/office/drawing/2014/main" id="{3C601BBC-1E3B-4177-BF94-E88895D1B068}"/>
              </a:ext>
            </a:extLst>
          </p:cNvPr>
          <p:cNvSpPr txBox="1">
            <a:spLocks/>
          </p:cNvSpPr>
          <p:nvPr/>
        </p:nvSpPr>
        <p:spPr>
          <a:xfrm>
            <a:off x="0" y="-13105"/>
            <a:ext cx="12192000" cy="1130705"/>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14" name="Заголовок 1"/>
          <p:cNvSpPr txBox="1">
            <a:spLocks/>
          </p:cNvSpPr>
          <p:nvPr/>
        </p:nvSpPr>
        <p:spPr>
          <a:xfrm>
            <a:off x="214256" y="-13105"/>
            <a:ext cx="11756834" cy="1130705"/>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00000"/>
              </a:lnSpc>
            </a:pPr>
            <a:r>
              <a:rPr lang="uz-Cyrl-UZ" sz="2800" b="1" dirty="0">
                <a:latin typeface="Arial" pitchFamily="34" charset="0"/>
              </a:rPr>
              <a:t>САЙЛОВГА ТАЙЁРГАРЛИК КЎРИШ ВА ЎТКАЗИШ ДАВРИДА ЖАМОАТ ТАРТИБИНИ ТАЪМИНЛАШ МЕХАНИЗМИ</a:t>
            </a:r>
          </a:p>
        </p:txBody>
      </p:sp>
      <p:sp>
        <p:nvSpPr>
          <p:cNvPr id="15" name="Isosceles Triangle 21">
            <a:extLst>
              <a:ext uri="{FF2B5EF4-FFF2-40B4-BE49-F238E27FC236}">
                <a16:creationId xmlns:a16="http://schemas.microsoft.com/office/drawing/2014/main" id="{F632CAC4-47C5-427E-B858-B8A3ACDBA77B}"/>
              </a:ext>
            </a:extLst>
          </p:cNvPr>
          <p:cNvSpPr/>
          <p:nvPr/>
        </p:nvSpPr>
        <p:spPr>
          <a:xfrm rot="5400000">
            <a:off x="3006009" y="5311736"/>
            <a:ext cx="1415579" cy="95902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4000" dirty="0">
              <a:solidFill>
                <a:schemeClr val="tx1"/>
              </a:solidFill>
              <a:latin typeface="Arial" pitchFamily="34" charset="0"/>
              <a:cs typeface="Arial" pitchFamily="34" charset="0"/>
            </a:endParaRPr>
          </a:p>
        </p:txBody>
      </p:sp>
      <p:sp>
        <p:nvSpPr>
          <p:cNvPr id="16" name="Rectangle 22">
            <a:extLst>
              <a:ext uri="{FF2B5EF4-FFF2-40B4-BE49-F238E27FC236}">
                <a16:creationId xmlns:a16="http://schemas.microsoft.com/office/drawing/2014/main" id="{ECC316DB-B01E-4E20-8072-74715A47F5A1}"/>
              </a:ext>
            </a:extLst>
          </p:cNvPr>
          <p:cNvSpPr/>
          <p:nvPr/>
        </p:nvSpPr>
        <p:spPr>
          <a:xfrm>
            <a:off x="1099127" y="1595011"/>
            <a:ext cx="3083656" cy="4156959"/>
          </a:xfrm>
          <a:prstGeom prst="rect">
            <a:avLst/>
          </a:prstGeom>
          <a:solidFill>
            <a:schemeClr val="bg1"/>
          </a:solidFill>
          <a:ln w="63500">
            <a:solidFill>
              <a:schemeClr val="accent1"/>
            </a:solidFill>
          </a:ln>
          <a:effectLst>
            <a:innerShdw blurRad="127000" dist="127000" dir="13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4000" dirty="0">
              <a:solidFill>
                <a:schemeClr val="tx1"/>
              </a:solidFill>
              <a:latin typeface="Arial" pitchFamily="34" charset="0"/>
              <a:cs typeface="Arial" pitchFamily="34" charset="0"/>
            </a:endParaRPr>
          </a:p>
        </p:txBody>
      </p:sp>
      <p:sp>
        <p:nvSpPr>
          <p:cNvPr id="17" name="TextBox 16">
            <a:extLst>
              <a:ext uri="{FF2B5EF4-FFF2-40B4-BE49-F238E27FC236}">
                <a16:creationId xmlns:a16="http://schemas.microsoft.com/office/drawing/2014/main" id="{8F40333B-F156-427B-AAF1-944EE4E4CA42}"/>
              </a:ext>
            </a:extLst>
          </p:cNvPr>
          <p:cNvSpPr txBox="1"/>
          <p:nvPr/>
        </p:nvSpPr>
        <p:spPr>
          <a:xfrm>
            <a:off x="3234288" y="5797519"/>
            <a:ext cx="561858" cy="400110"/>
          </a:xfrm>
          <a:prstGeom prst="rect">
            <a:avLst/>
          </a:prstGeom>
          <a:noFill/>
        </p:spPr>
        <p:txBody>
          <a:bodyPr wrap="square" rtlCol="0">
            <a:spAutoFit/>
          </a:bodyPr>
          <a:lstStyle/>
          <a:p>
            <a:pPr algn="ctr"/>
            <a:r>
              <a:rPr lang="uz-Cyrl-UZ" altLang="ko-KR" sz="2000" b="1" dirty="0" smtClean="0">
                <a:latin typeface="Arial" pitchFamily="34" charset="0"/>
                <a:cs typeface="Arial" pitchFamily="34" charset="0"/>
              </a:rPr>
              <a:t>7</a:t>
            </a:r>
            <a:endParaRPr lang="ko-KR" altLang="en-US" sz="2000" b="1" dirty="0">
              <a:latin typeface="Arial" pitchFamily="34" charset="0"/>
              <a:cs typeface="Arial" pitchFamily="34" charset="0"/>
            </a:endParaRPr>
          </a:p>
        </p:txBody>
      </p:sp>
      <p:sp>
        <p:nvSpPr>
          <p:cNvPr id="18" name="Прямоугольник 17"/>
          <p:cNvSpPr/>
          <p:nvPr/>
        </p:nvSpPr>
        <p:spPr>
          <a:xfrm>
            <a:off x="1221661" y="2315364"/>
            <a:ext cx="2865475" cy="1754326"/>
          </a:xfrm>
          <a:prstGeom prst="rect">
            <a:avLst/>
          </a:prstGeom>
        </p:spPr>
        <p:txBody>
          <a:bodyPr wrap="square">
            <a:spAutoFit/>
          </a:bodyPr>
          <a:lstStyle/>
          <a:p>
            <a:pPr algn="ctr"/>
            <a:r>
              <a:rPr lang="ru-RU" dirty="0" err="1">
                <a:latin typeface="Arial" pitchFamily="34" charset="0"/>
                <a:cs typeface="Arial" pitchFamily="34" charset="0"/>
              </a:rPr>
              <a:t>Сайловга</a:t>
            </a:r>
            <a:r>
              <a:rPr lang="ru-RU" dirty="0">
                <a:latin typeface="Arial" pitchFamily="34" charset="0"/>
                <a:cs typeface="Arial" pitchFamily="34" charset="0"/>
              </a:rPr>
              <a:t> </a:t>
            </a:r>
            <a:r>
              <a:rPr lang="ru-RU" dirty="0" err="1">
                <a:latin typeface="Arial" pitchFamily="34" charset="0"/>
                <a:cs typeface="Arial" pitchFamily="34" charset="0"/>
              </a:rPr>
              <a:t>бир</a:t>
            </a:r>
            <a:r>
              <a:rPr lang="ru-RU" dirty="0">
                <a:latin typeface="Arial" pitchFamily="34" charset="0"/>
                <a:cs typeface="Arial" pitchFamily="34" charset="0"/>
              </a:rPr>
              <a:t> кун </a:t>
            </a:r>
            <a:r>
              <a:rPr lang="ru-RU" dirty="0" err="1">
                <a:latin typeface="Arial" pitchFamily="34" charset="0"/>
                <a:cs typeface="Arial" pitchFamily="34" charset="0"/>
              </a:rPr>
              <a:t>қолганида</a:t>
            </a:r>
            <a:r>
              <a:rPr lang="ru-RU" dirty="0">
                <a:latin typeface="Arial" pitchFamily="34" charset="0"/>
                <a:cs typeface="Arial" pitchFamily="34" charset="0"/>
              </a:rPr>
              <a:t> </a:t>
            </a:r>
            <a:r>
              <a:rPr lang="ru-RU" dirty="0" err="1">
                <a:latin typeface="Arial" pitchFamily="34" charset="0"/>
                <a:cs typeface="Arial" pitchFamily="34" charset="0"/>
              </a:rPr>
              <a:t>сайлов</a:t>
            </a:r>
            <a:r>
              <a:rPr lang="ru-RU" dirty="0">
                <a:latin typeface="Arial" pitchFamily="34" charset="0"/>
                <a:cs typeface="Arial" pitchFamily="34" charset="0"/>
              </a:rPr>
              <a:t> </a:t>
            </a:r>
            <a:r>
              <a:rPr lang="ru-RU" dirty="0" err="1">
                <a:latin typeface="Arial" pitchFamily="34" charset="0"/>
                <a:cs typeface="Arial" pitchFamily="34" charset="0"/>
              </a:rPr>
              <a:t>участкаси</a:t>
            </a:r>
            <a:r>
              <a:rPr lang="ru-RU" dirty="0">
                <a:latin typeface="Arial" pitchFamily="34" charset="0"/>
                <a:cs typeface="Arial" pitchFamily="34" charset="0"/>
              </a:rPr>
              <a:t> </a:t>
            </a:r>
            <a:r>
              <a:rPr lang="ru-RU" dirty="0" err="1">
                <a:latin typeface="Arial" pitchFamily="34" charset="0"/>
                <a:cs typeface="Arial" pitchFamily="34" charset="0"/>
              </a:rPr>
              <a:t>биноси</a:t>
            </a:r>
            <a:r>
              <a:rPr lang="ru-RU" dirty="0">
                <a:latin typeface="Arial" pitchFamily="34" charset="0"/>
                <a:cs typeface="Arial" pitchFamily="34" charset="0"/>
              </a:rPr>
              <a:t> </a:t>
            </a:r>
            <a:r>
              <a:rPr lang="ru-RU" dirty="0" err="1">
                <a:latin typeface="Arial" pitchFamily="34" charset="0"/>
                <a:cs typeface="Arial" pitchFamily="34" charset="0"/>
              </a:rPr>
              <a:t>хизмат</a:t>
            </a:r>
            <a:r>
              <a:rPr lang="ru-RU" dirty="0">
                <a:latin typeface="Arial" pitchFamily="34" charset="0"/>
                <a:cs typeface="Arial" pitchFamily="34" charset="0"/>
              </a:rPr>
              <a:t> </a:t>
            </a:r>
            <a:r>
              <a:rPr lang="ru-RU" dirty="0" err="1">
                <a:latin typeface="Arial" pitchFamily="34" charset="0"/>
                <a:cs typeface="Arial" pitchFamily="34" charset="0"/>
              </a:rPr>
              <a:t>ити</a:t>
            </a:r>
            <a:r>
              <a:rPr lang="ru-RU" dirty="0">
                <a:latin typeface="Arial" pitchFamily="34" charset="0"/>
                <a:cs typeface="Arial" pitchFamily="34" charset="0"/>
              </a:rPr>
              <a:t> </a:t>
            </a:r>
            <a:r>
              <a:rPr lang="ru-RU" dirty="0" err="1">
                <a:latin typeface="Arial" pitchFamily="34" charset="0"/>
                <a:cs typeface="Arial" pitchFamily="34" charset="0"/>
              </a:rPr>
              <a:t>билан</a:t>
            </a:r>
            <a:r>
              <a:rPr lang="ru-RU" dirty="0">
                <a:latin typeface="Arial" pitchFamily="34" charset="0"/>
                <a:cs typeface="Arial" pitchFamily="34" charset="0"/>
              </a:rPr>
              <a:t> кинолог </a:t>
            </a:r>
            <a:r>
              <a:rPr lang="ru-RU" dirty="0" err="1">
                <a:latin typeface="Arial" pitchFamily="34" charset="0"/>
                <a:cs typeface="Arial" pitchFamily="34" charset="0"/>
              </a:rPr>
              <a:t>томонидан</a:t>
            </a:r>
            <a:r>
              <a:rPr lang="ru-RU" dirty="0">
                <a:latin typeface="Arial" pitchFamily="34" charset="0"/>
                <a:cs typeface="Arial" pitchFamily="34" charset="0"/>
              </a:rPr>
              <a:t> </a:t>
            </a:r>
            <a:r>
              <a:rPr lang="ru-RU" dirty="0" smtClean="0">
                <a:latin typeface="Arial" pitchFamily="34" charset="0"/>
                <a:cs typeface="Arial" pitchFamily="34" charset="0"/>
              </a:rPr>
              <a:t> </a:t>
            </a:r>
            <a:r>
              <a:rPr lang="ru-RU" dirty="0" err="1" smtClean="0">
                <a:latin typeface="Arial" pitchFamily="34" charset="0"/>
                <a:cs typeface="Arial" pitchFamily="34" charset="0"/>
              </a:rPr>
              <a:t>текширилади</a:t>
            </a:r>
            <a:endParaRPr lang="ru-RU" dirty="0">
              <a:latin typeface="Arial" pitchFamily="34" charset="0"/>
              <a:cs typeface="Arial" pitchFamily="34" charset="0"/>
            </a:endParaRPr>
          </a:p>
        </p:txBody>
      </p:sp>
      <p:sp>
        <p:nvSpPr>
          <p:cNvPr id="19" name="Isosceles Triangle 21">
            <a:extLst>
              <a:ext uri="{FF2B5EF4-FFF2-40B4-BE49-F238E27FC236}">
                <a16:creationId xmlns:a16="http://schemas.microsoft.com/office/drawing/2014/main" id="{F632CAC4-47C5-427E-B858-B8A3ACDBA77B}"/>
              </a:ext>
            </a:extLst>
          </p:cNvPr>
          <p:cNvSpPr/>
          <p:nvPr/>
        </p:nvSpPr>
        <p:spPr>
          <a:xfrm rot="5400000">
            <a:off x="6451173" y="5311736"/>
            <a:ext cx="1415579" cy="95902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4000" dirty="0">
              <a:solidFill>
                <a:schemeClr val="tx1"/>
              </a:solidFill>
              <a:latin typeface="Arial" pitchFamily="34" charset="0"/>
              <a:cs typeface="Arial" pitchFamily="34" charset="0"/>
            </a:endParaRPr>
          </a:p>
        </p:txBody>
      </p:sp>
      <p:sp>
        <p:nvSpPr>
          <p:cNvPr id="20" name="Rectangle 16">
            <a:extLst>
              <a:ext uri="{FF2B5EF4-FFF2-40B4-BE49-F238E27FC236}">
                <a16:creationId xmlns:a16="http://schemas.microsoft.com/office/drawing/2014/main" id="{9F89A89A-CD0F-4A71-8067-9326D0E5F9BC}"/>
              </a:ext>
            </a:extLst>
          </p:cNvPr>
          <p:cNvSpPr/>
          <p:nvPr/>
        </p:nvSpPr>
        <p:spPr>
          <a:xfrm>
            <a:off x="4544291" y="1595012"/>
            <a:ext cx="3083656" cy="4156958"/>
          </a:xfrm>
          <a:prstGeom prst="rect">
            <a:avLst/>
          </a:prstGeom>
          <a:solidFill>
            <a:schemeClr val="bg1"/>
          </a:solidFill>
          <a:ln w="63500">
            <a:solidFill>
              <a:schemeClr val="accent2"/>
            </a:solidFill>
          </a:ln>
          <a:effectLst>
            <a:innerShdw blurRad="127000" dist="127000" dir="13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itchFamily="34" charset="0"/>
              <a:cs typeface="Arial" pitchFamily="34" charset="0"/>
            </a:endParaRPr>
          </a:p>
        </p:txBody>
      </p:sp>
      <p:sp>
        <p:nvSpPr>
          <p:cNvPr id="21" name="TextBox 20">
            <a:extLst>
              <a:ext uri="{FF2B5EF4-FFF2-40B4-BE49-F238E27FC236}">
                <a16:creationId xmlns:a16="http://schemas.microsoft.com/office/drawing/2014/main" id="{8F40333B-F156-427B-AAF1-944EE4E4CA42}"/>
              </a:ext>
            </a:extLst>
          </p:cNvPr>
          <p:cNvSpPr txBox="1"/>
          <p:nvPr/>
        </p:nvSpPr>
        <p:spPr>
          <a:xfrm>
            <a:off x="6679452" y="5797519"/>
            <a:ext cx="561858" cy="400110"/>
          </a:xfrm>
          <a:prstGeom prst="rect">
            <a:avLst/>
          </a:prstGeom>
          <a:noFill/>
        </p:spPr>
        <p:txBody>
          <a:bodyPr wrap="square" rtlCol="0">
            <a:spAutoFit/>
          </a:bodyPr>
          <a:lstStyle/>
          <a:p>
            <a:pPr algn="ctr"/>
            <a:r>
              <a:rPr lang="uz-Cyrl-UZ" altLang="ko-KR" sz="2000" b="1" dirty="0" smtClean="0">
                <a:latin typeface="Arial" pitchFamily="34" charset="0"/>
                <a:cs typeface="Arial" pitchFamily="34" charset="0"/>
              </a:rPr>
              <a:t>8</a:t>
            </a:r>
            <a:endParaRPr lang="ko-KR" altLang="en-US" sz="2000" b="1" dirty="0">
              <a:latin typeface="Arial" pitchFamily="34" charset="0"/>
              <a:cs typeface="Arial" pitchFamily="34" charset="0"/>
            </a:endParaRPr>
          </a:p>
        </p:txBody>
      </p:sp>
      <p:sp>
        <p:nvSpPr>
          <p:cNvPr id="22" name="Прямоугольник 21"/>
          <p:cNvSpPr/>
          <p:nvPr/>
        </p:nvSpPr>
        <p:spPr>
          <a:xfrm>
            <a:off x="4653381" y="2315364"/>
            <a:ext cx="2865475" cy="2031325"/>
          </a:xfrm>
          <a:prstGeom prst="rect">
            <a:avLst/>
          </a:prstGeom>
        </p:spPr>
        <p:txBody>
          <a:bodyPr wrap="square">
            <a:spAutoFit/>
          </a:bodyPr>
          <a:lstStyle/>
          <a:p>
            <a:pPr algn="ctr"/>
            <a:r>
              <a:rPr lang="uz-Cyrl-UZ" dirty="0">
                <a:latin typeface="Arial" pitchFamily="34" charset="0"/>
                <a:cs typeface="Arial" pitchFamily="34" charset="0"/>
              </a:rPr>
              <a:t>Сайлов участкаси ёнида муаммоли вазият содир бўлса, жамоат тартибига масъул шахс ўз жойида қолиб навбатчилик қисми ёки раҳбариятига хабар беради</a:t>
            </a:r>
            <a:endParaRPr lang="ru-RU" dirty="0">
              <a:latin typeface="Arial" pitchFamily="34" charset="0"/>
              <a:cs typeface="Arial" pitchFamily="34" charset="0"/>
            </a:endParaRPr>
          </a:p>
        </p:txBody>
      </p:sp>
      <p:sp>
        <p:nvSpPr>
          <p:cNvPr id="23" name="Isosceles Triangle 21">
            <a:extLst>
              <a:ext uri="{FF2B5EF4-FFF2-40B4-BE49-F238E27FC236}">
                <a16:creationId xmlns:a16="http://schemas.microsoft.com/office/drawing/2014/main" id="{F632CAC4-47C5-427E-B858-B8A3ACDBA77B}"/>
              </a:ext>
            </a:extLst>
          </p:cNvPr>
          <p:cNvSpPr/>
          <p:nvPr/>
        </p:nvSpPr>
        <p:spPr>
          <a:xfrm rot="5400000">
            <a:off x="9900543" y="5311736"/>
            <a:ext cx="1415579" cy="959022"/>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4000" dirty="0">
              <a:solidFill>
                <a:schemeClr val="tx1"/>
              </a:solidFill>
              <a:latin typeface="Arial" pitchFamily="34" charset="0"/>
              <a:cs typeface="Arial" pitchFamily="34" charset="0"/>
            </a:endParaRPr>
          </a:p>
        </p:txBody>
      </p:sp>
      <p:sp>
        <p:nvSpPr>
          <p:cNvPr id="24" name="TextBox 23">
            <a:extLst>
              <a:ext uri="{FF2B5EF4-FFF2-40B4-BE49-F238E27FC236}">
                <a16:creationId xmlns:a16="http://schemas.microsoft.com/office/drawing/2014/main" id="{8F40333B-F156-427B-AAF1-944EE4E4CA42}"/>
              </a:ext>
            </a:extLst>
          </p:cNvPr>
          <p:cNvSpPr txBox="1"/>
          <p:nvPr/>
        </p:nvSpPr>
        <p:spPr>
          <a:xfrm>
            <a:off x="10128822" y="5797519"/>
            <a:ext cx="561858" cy="400110"/>
          </a:xfrm>
          <a:prstGeom prst="rect">
            <a:avLst/>
          </a:prstGeom>
          <a:noFill/>
        </p:spPr>
        <p:txBody>
          <a:bodyPr wrap="square" rtlCol="0">
            <a:spAutoFit/>
          </a:bodyPr>
          <a:lstStyle/>
          <a:p>
            <a:pPr algn="ctr"/>
            <a:r>
              <a:rPr lang="uz-Cyrl-UZ" altLang="ko-KR" sz="2000" b="1" dirty="0" smtClean="0">
                <a:latin typeface="Arial" pitchFamily="34" charset="0"/>
                <a:cs typeface="Arial" pitchFamily="34" charset="0"/>
              </a:rPr>
              <a:t>9</a:t>
            </a:r>
            <a:endParaRPr lang="ko-KR" altLang="en-US" sz="2000" b="1" dirty="0">
              <a:latin typeface="Arial" pitchFamily="34" charset="0"/>
              <a:cs typeface="Arial" pitchFamily="34" charset="0"/>
            </a:endParaRPr>
          </a:p>
        </p:txBody>
      </p:sp>
      <p:sp>
        <p:nvSpPr>
          <p:cNvPr id="25" name="Rectangle 10">
            <a:extLst>
              <a:ext uri="{FF2B5EF4-FFF2-40B4-BE49-F238E27FC236}">
                <a16:creationId xmlns:a16="http://schemas.microsoft.com/office/drawing/2014/main" id="{89106013-3C51-49D7-84C8-11E9AECF8DEE}"/>
              </a:ext>
            </a:extLst>
          </p:cNvPr>
          <p:cNvSpPr/>
          <p:nvPr/>
        </p:nvSpPr>
        <p:spPr>
          <a:xfrm>
            <a:off x="7993661" y="1595012"/>
            <a:ext cx="3083656" cy="4156958"/>
          </a:xfrm>
          <a:prstGeom prst="rect">
            <a:avLst/>
          </a:prstGeom>
          <a:solidFill>
            <a:schemeClr val="bg1"/>
          </a:solidFill>
          <a:ln w="63500">
            <a:solidFill>
              <a:schemeClr val="accent3"/>
            </a:solidFill>
          </a:ln>
          <a:effectLst>
            <a:innerShdw blurRad="127000" dist="127000" dir="13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dirty="0">
              <a:solidFill>
                <a:schemeClr val="tx1"/>
              </a:solidFill>
              <a:latin typeface="Arial" pitchFamily="34" charset="0"/>
              <a:cs typeface="Arial" pitchFamily="34" charset="0"/>
            </a:endParaRPr>
          </a:p>
        </p:txBody>
      </p:sp>
      <p:sp>
        <p:nvSpPr>
          <p:cNvPr id="26" name="Прямоугольник 25"/>
          <p:cNvSpPr/>
          <p:nvPr/>
        </p:nvSpPr>
        <p:spPr>
          <a:xfrm>
            <a:off x="8102751" y="2315364"/>
            <a:ext cx="2865475" cy="2031325"/>
          </a:xfrm>
          <a:prstGeom prst="rect">
            <a:avLst/>
          </a:prstGeom>
        </p:spPr>
        <p:txBody>
          <a:bodyPr wrap="square">
            <a:spAutoFit/>
          </a:bodyPr>
          <a:lstStyle/>
          <a:p>
            <a:pPr algn="ctr"/>
            <a:r>
              <a:rPr lang="uz-Cyrl-UZ" dirty="0">
                <a:latin typeface="Arial" pitchFamily="34" charset="0"/>
                <a:cs typeface="Arial" pitchFamily="34" charset="0"/>
              </a:rPr>
              <a:t>Жамоат тартибини таъминловчи шахс сайлов участкасида бевосита масъул бўлиб, у хушмуоамала, муносиб хулқ-атворда ва сабрли бўлиши лозим</a:t>
            </a:r>
            <a:endParaRPr lang="ru-RU" dirty="0">
              <a:latin typeface="Arial" pitchFamily="34" charset="0"/>
              <a:cs typeface="Arial" pitchFamily="34" charset="0"/>
            </a:endParaRPr>
          </a:p>
        </p:txBody>
      </p:sp>
    </p:spTree>
    <p:extLst>
      <p:ext uri="{BB962C8B-B14F-4D97-AF65-F5344CB8AC3E}">
        <p14:creationId xmlns:p14="http://schemas.microsoft.com/office/powerpoint/2010/main" val="711304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Заголовок 1">
            <a:extLst>
              <a:ext uri="{FF2B5EF4-FFF2-40B4-BE49-F238E27FC236}">
                <a16:creationId xmlns:a16="http://schemas.microsoft.com/office/drawing/2014/main" id="{3C601BBC-1E3B-4177-BF94-E88895D1B068}"/>
              </a:ext>
            </a:extLst>
          </p:cNvPr>
          <p:cNvSpPr txBox="1">
            <a:spLocks/>
          </p:cNvSpPr>
          <p:nvPr/>
        </p:nvSpPr>
        <p:spPr>
          <a:xfrm>
            <a:off x="0" y="-13105"/>
            <a:ext cx="12192000" cy="1130705"/>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13" name="Заголовок 1"/>
          <p:cNvSpPr txBox="1">
            <a:spLocks/>
          </p:cNvSpPr>
          <p:nvPr/>
        </p:nvSpPr>
        <p:spPr>
          <a:xfrm>
            <a:off x="214256" y="-13105"/>
            <a:ext cx="11756834" cy="1130705"/>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00000"/>
              </a:lnSpc>
            </a:pPr>
            <a:r>
              <a:rPr lang="uz-Cyrl-UZ" sz="2800" b="1" dirty="0">
                <a:latin typeface="Arial" pitchFamily="34" charset="0"/>
              </a:rPr>
              <a:t>САЙЛОВГА ТАЙЁРГАРЛИК КЎРИШ ВА ЎТКАЗИШ ДАВРИДА ЖАМОАТ ТАРТИБИНИ ТАЪМИНЛАШ МЕХАНИЗМИ</a:t>
            </a:r>
          </a:p>
        </p:txBody>
      </p:sp>
      <p:grpSp>
        <p:nvGrpSpPr>
          <p:cNvPr id="2" name="Группа 1"/>
          <p:cNvGrpSpPr/>
          <p:nvPr/>
        </p:nvGrpSpPr>
        <p:grpSpPr>
          <a:xfrm>
            <a:off x="1099127" y="1595011"/>
            <a:ext cx="9988717" cy="4904025"/>
            <a:chOff x="1099127" y="1595011"/>
            <a:chExt cx="9988717" cy="4904025"/>
          </a:xfrm>
        </p:grpSpPr>
        <p:sp>
          <p:nvSpPr>
            <p:cNvPr id="14" name="Isosceles Triangle 21">
              <a:extLst>
                <a:ext uri="{FF2B5EF4-FFF2-40B4-BE49-F238E27FC236}">
                  <a16:creationId xmlns:a16="http://schemas.microsoft.com/office/drawing/2014/main" id="{F632CAC4-47C5-427E-B858-B8A3ACDBA77B}"/>
                </a:ext>
              </a:extLst>
            </p:cNvPr>
            <p:cNvSpPr/>
            <p:nvPr/>
          </p:nvSpPr>
          <p:spPr>
            <a:xfrm rot="5400000">
              <a:off x="3006009" y="5311736"/>
              <a:ext cx="1415579" cy="95902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4000" dirty="0">
                <a:solidFill>
                  <a:schemeClr val="tx1"/>
                </a:solidFill>
                <a:latin typeface="Arial" pitchFamily="34" charset="0"/>
                <a:cs typeface="Arial" pitchFamily="34" charset="0"/>
              </a:endParaRPr>
            </a:p>
          </p:txBody>
        </p:sp>
        <p:sp>
          <p:nvSpPr>
            <p:cNvPr id="15" name="Rectangle 22">
              <a:extLst>
                <a:ext uri="{FF2B5EF4-FFF2-40B4-BE49-F238E27FC236}">
                  <a16:creationId xmlns:a16="http://schemas.microsoft.com/office/drawing/2014/main" id="{ECC316DB-B01E-4E20-8072-74715A47F5A1}"/>
                </a:ext>
              </a:extLst>
            </p:cNvPr>
            <p:cNvSpPr/>
            <p:nvPr/>
          </p:nvSpPr>
          <p:spPr>
            <a:xfrm>
              <a:off x="1099127" y="1595011"/>
              <a:ext cx="3083656" cy="4156959"/>
            </a:xfrm>
            <a:prstGeom prst="rect">
              <a:avLst/>
            </a:prstGeom>
            <a:solidFill>
              <a:schemeClr val="bg1"/>
            </a:solidFill>
            <a:ln w="63500">
              <a:solidFill>
                <a:schemeClr val="accent1"/>
              </a:solidFill>
            </a:ln>
            <a:effectLst>
              <a:innerShdw blurRad="127000" dist="127000" dir="13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4000" dirty="0">
                <a:solidFill>
                  <a:schemeClr val="tx1"/>
                </a:solidFill>
                <a:latin typeface="Arial" pitchFamily="34" charset="0"/>
                <a:cs typeface="Arial" pitchFamily="34" charset="0"/>
              </a:endParaRPr>
            </a:p>
          </p:txBody>
        </p:sp>
        <p:sp>
          <p:nvSpPr>
            <p:cNvPr id="16" name="TextBox 15">
              <a:extLst>
                <a:ext uri="{FF2B5EF4-FFF2-40B4-BE49-F238E27FC236}">
                  <a16:creationId xmlns:a16="http://schemas.microsoft.com/office/drawing/2014/main" id="{8F40333B-F156-427B-AAF1-944EE4E4CA42}"/>
                </a:ext>
              </a:extLst>
            </p:cNvPr>
            <p:cNvSpPr txBox="1"/>
            <p:nvPr/>
          </p:nvSpPr>
          <p:spPr>
            <a:xfrm>
              <a:off x="3234288" y="5797519"/>
              <a:ext cx="561858" cy="400110"/>
            </a:xfrm>
            <a:prstGeom prst="rect">
              <a:avLst/>
            </a:prstGeom>
            <a:noFill/>
          </p:spPr>
          <p:txBody>
            <a:bodyPr wrap="square" rtlCol="0">
              <a:spAutoFit/>
            </a:bodyPr>
            <a:lstStyle/>
            <a:p>
              <a:pPr algn="ctr"/>
              <a:r>
                <a:rPr lang="uz-Cyrl-UZ" altLang="ko-KR" sz="2000" b="1" dirty="0" smtClean="0">
                  <a:latin typeface="Arial" pitchFamily="34" charset="0"/>
                  <a:cs typeface="Arial" pitchFamily="34" charset="0"/>
                </a:rPr>
                <a:t>10</a:t>
              </a:r>
              <a:endParaRPr lang="ko-KR" altLang="en-US" sz="2000" b="1" dirty="0">
                <a:latin typeface="Arial" pitchFamily="34" charset="0"/>
                <a:cs typeface="Arial" pitchFamily="34" charset="0"/>
              </a:endParaRPr>
            </a:p>
          </p:txBody>
        </p:sp>
        <p:sp>
          <p:nvSpPr>
            <p:cNvPr id="17" name="Прямоугольник 16"/>
            <p:cNvSpPr/>
            <p:nvPr/>
          </p:nvSpPr>
          <p:spPr>
            <a:xfrm>
              <a:off x="1221661" y="2315364"/>
              <a:ext cx="2865475" cy="2585323"/>
            </a:xfrm>
            <a:prstGeom prst="rect">
              <a:avLst/>
            </a:prstGeom>
          </p:spPr>
          <p:txBody>
            <a:bodyPr wrap="square">
              <a:spAutoFit/>
            </a:bodyPr>
            <a:lstStyle/>
            <a:p>
              <a:pPr algn="ctr"/>
              <a:r>
                <a:rPr lang="uz-Cyrl-UZ" dirty="0">
                  <a:latin typeface="Arial" pitchFamily="34" charset="0"/>
                  <a:cs typeface="Arial" pitchFamily="34" charset="0"/>
                </a:rPr>
                <a:t>Ҳуқуқбузарлик содир этилганда, жамоат тартибини таъминловчи шахс зудлик билан айбдорни ушлаши ва бу ҳақида навбатчилик қисмига ёки раҳбариятига хабар бериши шарт</a:t>
              </a:r>
              <a:endParaRPr lang="ru-RU" dirty="0">
                <a:latin typeface="Arial" pitchFamily="34" charset="0"/>
                <a:cs typeface="Arial" pitchFamily="34" charset="0"/>
              </a:endParaRPr>
            </a:p>
          </p:txBody>
        </p:sp>
        <p:sp>
          <p:nvSpPr>
            <p:cNvPr id="18" name="Isosceles Triangle 21">
              <a:extLst>
                <a:ext uri="{FF2B5EF4-FFF2-40B4-BE49-F238E27FC236}">
                  <a16:creationId xmlns:a16="http://schemas.microsoft.com/office/drawing/2014/main" id="{F632CAC4-47C5-427E-B858-B8A3ACDBA77B}"/>
                </a:ext>
              </a:extLst>
            </p:cNvPr>
            <p:cNvSpPr/>
            <p:nvPr/>
          </p:nvSpPr>
          <p:spPr>
            <a:xfrm rot="5400000">
              <a:off x="6451173" y="5311736"/>
              <a:ext cx="1415579" cy="95902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4000" dirty="0">
                <a:solidFill>
                  <a:schemeClr val="tx1"/>
                </a:solidFill>
                <a:latin typeface="Arial" pitchFamily="34" charset="0"/>
                <a:cs typeface="Arial" pitchFamily="34" charset="0"/>
              </a:endParaRPr>
            </a:p>
          </p:txBody>
        </p:sp>
        <p:sp>
          <p:nvSpPr>
            <p:cNvPr id="19" name="Rectangle 16">
              <a:extLst>
                <a:ext uri="{FF2B5EF4-FFF2-40B4-BE49-F238E27FC236}">
                  <a16:creationId xmlns:a16="http://schemas.microsoft.com/office/drawing/2014/main" id="{9F89A89A-CD0F-4A71-8067-9326D0E5F9BC}"/>
                </a:ext>
              </a:extLst>
            </p:cNvPr>
            <p:cNvSpPr/>
            <p:nvPr/>
          </p:nvSpPr>
          <p:spPr>
            <a:xfrm>
              <a:off x="4544291" y="1595012"/>
              <a:ext cx="3083656" cy="4156958"/>
            </a:xfrm>
            <a:prstGeom prst="rect">
              <a:avLst/>
            </a:prstGeom>
            <a:solidFill>
              <a:schemeClr val="bg1"/>
            </a:solidFill>
            <a:ln w="63500">
              <a:solidFill>
                <a:schemeClr val="accent2"/>
              </a:solidFill>
            </a:ln>
            <a:effectLst>
              <a:innerShdw blurRad="127000" dist="127000" dir="13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itchFamily="34" charset="0"/>
                <a:cs typeface="Arial" pitchFamily="34" charset="0"/>
              </a:endParaRPr>
            </a:p>
          </p:txBody>
        </p:sp>
        <p:sp>
          <p:nvSpPr>
            <p:cNvPr id="20" name="TextBox 19">
              <a:extLst>
                <a:ext uri="{FF2B5EF4-FFF2-40B4-BE49-F238E27FC236}">
                  <a16:creationId xmlns:a16="http://schemas.microsoft.com/office/drawing/2014/main" id="{8F40333B-F156-427B-AAF1-944EE4E4CA42}"/>
                </a:ext>
              </a:extLst>
            </p:cNvPr>
            <p:cNvSpPr txBox="1"/>
            <p:nvPr/>
          </p:nvSpPr>
          <p:spPr>
            <a:xfrm>
              <a:off x="6679452" y="5797519"/>
              <a:ext cx="561858" cy="400110"/>
            </a:xfrm>
            <a:prstGeom prst="rect">
              <a:avLst/>
            </a:prstGeom>
            <a:noFill/>
          </p:spPr>
          <p:txBody>
            <a:bodyPr wrap="square" rtlCol="0">
              <a:spAutoFit/>
            </a:bodyPr>
            <a:lstStyle/>
            <a:p>
              <a:pPr algn="ctr"/>
              <a:r>
                <a:rPr lang="uz-Cyrl-UZ" altLang="ko-KR" sz="2000" b="1" dirty="0" smtClean="0">
                  <a:latin typeface="Arial" pitchFamily="34" charset="0"/>
                  <a:cs typeface="Arial" pitchFamily="34" charset="0"/>
                </a:rPr>
                <a:t>11</a:t>
              </a:r>
              <a:endParaRPr lang="ko-KR" altLang="en-US" sz="2000" b="1" dirty="0">
                <a:latin typeface="Arial" pitchFamily="34" charset="0"/>
                <a:cs typeface="Arial" pitchFamily="34" charset="0"/>
              </a:endParaRPr>
            </a:p>
          </p:txBody>
        </p:sp>
        <p:sp>
          <p:nvSpPr>
            <p:cNvPr id="21" name="Прямоугольник 20"/>
            <p:cNvSpPr/>
            <p:nvPr/>
          </p:nvSpPr>
          <p:spPr>
            <a:xfrm>
              <a:off x="4627981" y="1731164"/>
              <a:ext cx="2974566" cy="3970318"/>
            </a:xfrm>
            <a:prstGeom prst="rect">
              <a:avLst/>
            </a:prstGeom>
          </p:spPr>
          <p:txBody>
            <a:bodyPr wrap="square">
              <a:spAutoFit/>
            </a:bodyPr>
            <a:lstStyle/>
            <a:p>
              <a:pPr algn="ctr"/>
              <a:r>
                <a:rPr lang="uz-Cyrl-UZ" dirty="0">
                  <a:latin typeface="Arial" pitchFamily="34" charset="0"/>
                  <a:cs typeface="Arial" pitchFamily="34" charset="0"/>
                </a:rPr>
                <a:t>Жамоат тартибини таъминлашга масъул шахс участка сайлов комиссияси аъзоларининг фаолиятига қаршилик кўрсатилганда ёки уларнинг соғлиги, ҳаётига хавф туғилганда, уларни ҳимоя қилади. Бундан ташқари, сайлов куни сайлов участкаси биносида бўлган бошқа шахсларни ҳам ҳимоя қилади</a:t>
              </a:r>
              <a:endParaRPr lang="ru-RU" dirty="0">
                <a:latin typeface="Arial" pitchFamily="34" charset="0"/>
                <a:cs typeface="Arial" pitchFamily="34" charset="0"/>
              </a:endParaRPr>
            </a:p>
          </p:txBody>
        </p:sp>
        <p:sp>
          <p:nvSpPr>
            <p:cNvPr id="22" name="Isosceles Triangle 21">
              <a:extLst>
                <a:ext uri="{FF2B5EF4-FFF2-40B4-BE49-F238E27FC236}">
                  <a16:creationId xmlns:a16="http://schemas.microsoft.com/office/drawing/2014/main" id="{F632CAC4-47C5-427E-B858-B8A3ACDBA77B}"/>
                </a:ext>
              </a:extLst>
            </p:cNvPr>
            <p:cNvSpPr/>
            <p:nvPr/>
          </p:nvSpPr>
          <p:spPr>
            <a:xfrm rot="5400000">
              <a:off x="9900543" y="5311736"/>
              <a:ext cx="1415579" cy="959022"/>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4000" dirty="0">
                <a:solidFill>
                  <a:schemeClr val="tx1"/>
                </a:solidFill>
                <a:latin typeface="Arial" pitchFamily="34" charset="0"/>
                <a:cs typeface="Arial" pitchFamily="34" charset="0"/>
              </a:endParaRPr>
            </a:p>
          </p:txBody>
        </p:sp>
        <p:sp>
          <p:nvSpPr>
            <p:cNvPr id="23" name="TextBox 22">
              <a:extLst>
                <a:ext uri="{FF2B5EF4-FFF2-40B4-BE49-F238E27FC236}">
                  <a16:creationId xmlns:a16="http://schemas.microsoft.com/office/drawing/2014/main" id="{8F40333B-F156-427B-AAF1-944EE4E4CA42}"/>
                </a:ext>
              </a:extLst>
            </p:cNvPr>
            <p:cNvSpPr txBox="1"/>
            <p:nvPr/>
          </p:nvSpPr>
          <p:spPr>
            <a:xfrm>
              <a:off x="10128822" y="5797519"/>
              <a:ext cx="561858" cy="400110"/>
            </a:xfrm>
            <a:prstGeom prst="rect">
              <a:avLst/>
            </a:prstGeom>
            <a:noFill/>
          </p:spPr>
          <p:txBody>
            <a:bodyPr wrap="square" rtlCol="0">
              <a:spAutoFit/>
            </a:bodyPr>
            <a:lstStyle/>
            <a:p>
              <a:pPr algn="ctr"/>
              <a:r>
                <a:rPr lang="uz-Cyrl-UZ" altLang="ko-KR" sz="2000" b="1" dirty="0" smtClean="0">
                  <a:latin typeface="Arial" pitchFamily="34" charset="0"/>
                  <a:cs typeface="Arial" pitchFamily="34" charset="0"/>
                </a:rPr>
                <a:t>12</a:t>
              </a:r>
              <a:endParaRPr lang="ko-KR" altLang="en-US" sz="2000" b="1" dirty="0">
                <a:latin typeface="Arial" pitchFamily="34" charset="0"/>
                <a:cs typeface="Arial" pitchFamily="34" charset="0"/>
              </a:endParaRPr>
            </a:p>
          </p:txBody>
        </p:sp>
        <p:sp>
          <p:nvSpPr>
            <p:cNvPr id="24" name="Rectangle 10">
              <a:extLst>
                <a:ext uri="{FF2B5EF4-FFF2-40B4-BE49-F238E27FC236}">
                  <a16:creationId xmlns:a16="http://schemas.microsoft.com/office/drawing/2014/main" id="{89106013-3C51-49D7-84C8-11E9AECF8DEE}"/>
                </a:ext>
              </a:extLst>
            </p:cNvPr>
            <p:cNvSpPr/>
            <p:nvPr/>
          </p:nvSpPr>
          <p:spPr>
            <a:xfrm>
              <a:off x="7993661" y="1595012"/>
              <a:ext cx="3083656" cy="4156958"/>
            </a:xfrm>
            <a:prstGeom prst="rect">
              <a:avLst/>
            </a:prstGeom>
            <a:solidFill>
              <a:schemeClr val="bg1"/>
            </a:solidFill>
            <a:ln w="63500">
              <a:solidFill>
                <a:schemeClr val="accent3"/>
              </a:solidFill>
            </a:ln>
            <a:effectLst>
              <a:innerShdw blurRad="127000" dist="127000" dir="13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dirty="0">
                <a:solidFill>
                  <a:schemeClr val="tx1"/>
                </a:solidFill>
                <a:latin typeface="Arial" pitchFamily="34" charset="0"/>
                <a:cs typeface="Arial" pitchFamily="34" charset="0"/>
              </a:endParaRPr>
            </a:p>
          </p:txBody>
        </p:sp>
        <p:sp>
          <p:nvSpPr>
            <p:cNvPr id="25" name="Прямоугольник 24"/>
            <p:cNvSpPr/>
            <p:nvPr/>
          </p:nvSpPr>
          <p:spPr>
            <a:xfrm>
              <a:off x="8102751" y="2315364"/>
              <a:ext cx="2865475" cy="2585323"/>
            </a:xfrm>
            <a:prstGeom prst="rect">
              <a:avLst/>
            </a:prstGeom>
          </p:spPr>
          <p:txBody>
            <a:bodyPr wrap="square">
              <a:spAutoFit/>
            </a:bodyPr>
            <a:lstStyle/>
            <a:p>
              <a:pPr algn="ctr"/>
              <a:r>
                <a:rPr lang="uz-Cyrl-UZ" dirty="0">
                  <a:latin typeface="Arial" pitchFamily="34" charset="0"/>
                  <a:cs typeface="Arial" pitchFamily="34" charset="0"/>
                </a:rPr>
                <a:t>Жамоат тартибига масъул шахс кузатувчининг ноқонуний ҳаракатларидан воқиф бўлганда зарур чоралар кўради ва участка сайлов комиссияси раисини хабардор қилади</a:t>
              </a:r>
              <a:endParaRPr lang="ru-RU" dirty="0">
                <a:latin typeface="Arial" pitchFamily="34" charset="0"/>
                <a:cs typeface="Arial" pitchFamily="34" charset="0"/>
              </a:endParaRPr>
            </a:p>
          </p:txBody>
        </p:sp>
      </p:grpSp>
    </p:spTree>
    <p:extLst>
      <p:ext uri="{BB962C8B-B14F-4D97-AF65-F5344CB8AC3E}">
        <p14:creationId xmlns:p14="http://schemas.microsoft.com/office/powerpoint/2010/main" val="40956351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Заголовок 1">
            <a:extLst>
              <a:ext uri="{FF2B5EF4-FFF2-40B4-BE49-F238E27FC236}">
                <a16:creationId xmlns:a16="http://schemas.microsoft.com/office/drawing/2014/main" id="{3C601BBC-1E3B-4177-BF94-E88895D1B068}"/>
              </a:ext>
            </a:extLst>
          </p:cNvPr>
          <p:cNvSpPr txBox="1">
            <a:spLocks/>
          </p:cNvSpPr>
          <p:nvPr/>
        </p:nvSpPr>
        <p:spPr>
          <a:xfrm>
            <a:off x="0" y="-13105"/>
            <a:ext cx="12192000" cy="1130705"/>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11" name="Заголовок 1"/>
          <p:cNvSpPr txBox="1">
            <a:spLocks/>
          </p:cNvSpPr>
          <p:nvPr/>
        </p:nvSpPr>
        <p:spPr>
          <a:xfrm>
            <a:off x="214256" y="-13105"/>
            <a:ext cx="11756834" cy="1130705"/>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00000"/>
              </a:lnSpc>
            </a:pPr>
            <a:r>
              <a:rPr lang="uz-Cyrl-UZ" sz="2800" b="1" dirty="0">
                <a:latin typeface="Arial" pitchFamily="34" charset="0"/>
              </a:rPr>
              <a:t>САЙЛОВГА ТАЙЁРГАРЛИК КЎРИШ ВА ЎТКАЗИШ ДАВРИДА ЖАМОАТ ТАРТИБИНИ ТАЪМИНЛАШ МЕХАНИЗМИ</a:t>
            </a:r>
          </a:p>
        </p:txBody>
      </p:sp>
      <p:grpSp>
        <p:nvGrpSpPr>
          <p:cNvPr id="37" name="Группа 36"/>
          <p:cNvGrpSpPr/>
          <p:nvPr/>
        </p:nvGrpSpPr>
        <p:grpSpPr>
          <a:xfrm>
            <a:off x="1534596" y="1595011"/>
            <a:ext cx="9122808" cy="4904025"/>
            <a:chOff x="1099127" y="1595011"/>
            <a:chExt cx="9122808" cy="4904025"/>
          </a:xfrm>
        </p:grpSpPr>
        <p:sp>
          <p:nvSpPr>
            <p:cNvPr id="12" name="Isosceles Triangle 21">
              <a:extLst>
                <a:ext uri="{FF2B5EF4-FFF2-40B4-BE49-F238E27FC236}">
                  <a16:creationId xmlns:a16="http://schemas.microsoft.com/office/drawing/2014/main" id="{F632CAC4-47C5-427E-B858-B8A3ACDBA77B}"/>
                </a:ext>
              </a:extLst>
            </p:cNvPr>
            <p:cNvSpPr/>
            <p:nvPr/>
          </p:nvSpPr>
          <p:spPr>
            <a:xfrm rot="5400000">
              <a:off x="3006009" y="5311736"/>
              <a:ext cx="1415579" cy="95902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4000" dirty="0">
                <a:solidFill>
                  <a:schemeClr val="tx1"/>
                </a:solidFill>
                <a:latin typeface="Arial" pitchFamily="34" charset="0"/>
                <a:cs typeface="Arial" pitchFamily="34" charset="0"/>
              </a:endParaRPr>
            </a:p>
          </p:txBody>
        </p:sp>
        <p:sp>
          <p:nvSpPr>
            <p:cNvPr id="13" name="Rectangle 22">
              <a:extLst>
                <a:ext uri="{FF2B5EF4-FFF2-40B4-BE49-F238E27FC236}">
                  <a16:creationId xmlns:a16="http://schemas.microsoft.com/office/drawing/2014/main" id="{ECC316DB-B01E-4E20-8072-74715A47F5A1}"/>
                </a:ext>
              </a:extLst>
            </p:cNvPr>
            <p:cNvSpPr/>
            <p:nvPr/>
          </p:nvSpPr>
          <p:spPr>
            <a:xfrm>
              <a:off x="1099127" y="1595011"/>
              <a:ext cx="3083656" cy="4156959"/>
            </a:xfrm>
            <a:prstGeom prst="rect">
              <a:avLst/>
            </a:prstGeom>
            <a:solidFill>
              <a:schemeClr val="bg1"/>
            </a:solidFill>
            <a:ln w="63500">
              <a:solidFill>
                <a:schemeClr val="accent1"/>
              </a:solidFill>
            </a:ln>
            <a:effectLst>
              <a:innerShdw blurRad="127000" dist="127000" dir="13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4000" dirty="0">
                <a:solidFill>
                  <a:schemeClr val="tx1"/>
                </a:solidFill>
                <a:latin typeface="Arial" pitchFamily="34" charset="0"/>
                <a:cs typeface="Arial" pitchFamily="34" charset="0"/>
              </a:endParaRPr>
            </a:p>
          </p:txBody>
        </p:sp>
        <p:sp>
          <p:nvSpPr>
            <p:cNvPr id="14" name="TextBox 13">
              <a:extLst>
                <a:ext uri="{FF2B5EF4-FFF2-40B4-BE49-F238E27FC236}">
                  <a16:creationId xmlns:a16="http://schemas.microsoft.com/office/drawing/2014/main" id="{8F40333B-F156-427B-AAF1-944EE4E4CA42}"/>
                </a:ext>
              </a:extLst>
            </p:cNvPr>
            <p:cNvSpPr txBox="1"/>
            <p:nvPr/>
          </p:nvSpPr>
          <p:spPr>
            <a:xfrm>
              <a:off x="3234288" y="5797519"/>
              <a:ext cx="561858" cy="400110"/>
            </a:xfrm>
            <a:prstGeom prst="rect">
              <a:avLst/>
            </a:prstGeom>
            <a:noFill/>
          </p:spPr>
          <p:txBody>
            <a:bodyPr wrap="square" rtlCol="0">
              <a:spAutoFit/>
            </a:bodyPr>
            <a:lstStyle/>
            <a:p>
              <a:pPr algn="ctr"/>
              <a:r>
                <a:rPr lang="uz-Cyrl-UZ" altLang="ko-KR" sz="2000" b="1" dirty="0" smtClean="0">
                  <a:latin typeface="Arial" pitchFamily="34" charset="0"/>
                  <a:cs typeface="Arial" pitchFamily="34" charset="0"/>
                </a:rPr>
                <a:t>13</a:t>
              </a:r>
              <a:endParaRPr lang="ko-KR" altLang="en-US" sz="2000" b="1" dirty="0">
                <a:latin typeface="Arial" pitchFamily="34" charset="0"/>
                <a:cs typeface="Arial" pitchFamily="34" charset="0"/>
              </a:endParaRPr>
            </a:p>
          </p:txBody>
        </p:sp>
        <p:sp>
          <p:nvSpPr>
            <p:cNvPr id="15" name="Прямоугольник 14"/>
            <p:cNvSpPr/>
            <p:nvPr/>
          </p:nvSpPr>
          <p:spPr>
            <a:xfrm>
              <a:off x="1221661" y="2315364"/>
              <a:ext cx="2865475" cy="2862322"/>
            </a:xfrm>
            <a:prstGeom prst="rect">
              <a:avLst/>
            </a:prstGeom>
          </p:spPr>
          <p:txBody>
            <a:bodyPr wrap="square">
              <a:spAutoFit/>
            </a:bodyPr>
            <a:lstStyle/>
            <a:p>
              <a:pPr algn="ctr"/>
              <a:r>
                <a:rPr lang="uz-Cyrl-UZ" dirty="0">
                  <a:latin typeface="Arial" pitchFamily="34" charset="0"/>
                  <a:cs typeface="Arial" pitchFamily="34" charset="0"/>
                </a:rPr>
                <a:t>Сайлов участкаси биносини ёпишда икки нафар жамоат тартибига масъул шахслар бўлиши лозим, бири ортиқча шахсларни чиқариб бино эшигини назорат қилса, иккинчиси ҳудудда жамоат тартибини сақлайди</a:t>
              </a:r>
              <a:endParaRPr lang="ru-RU" dirty="0">
                <a:latin typeface="Arial" pitchFamily="34" charset="0"/>
                <a:cs typeface="Arial" pitchFamily="34" charset="0"/>
              </a:endParaRPr>
            </a:p>
          </p:txBody>
        </p:sp>
        <p:sp>
          <p:nvSpPr>
            <p:cNvPr id="16" name="Isosceles Triangle 21">
              <a:extLst>
                <a:ext uri="{FF2B5EF4-FFF2-40B4-BE49-F238E27FC236}">
                  <a16:creationId xmlns:a16="http://schemas.microsoft.com/office/drawing/2014/main" id="{F632CAC4-47C5-427E-B858-B8A3ACDBA77B}"/>
                </a:ext>
              </a:extLst>
            </p:cNvPr>
            <p:cNvSpPr/>
            <p:nvPr/>
          </p:nvSpPr>
          <p:spPr>
            <a:xfrm rot="5400000">
              <a:off x="9034634" y="5311736"/>
              <a:ext cx="1415579" cy="95902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4000" dirty="0">
                <a:solidFill>
                  <a:schemeClr val="tx1"/>
                </a:solidFill>
                <a:latin typeface="Arial" pitchFamily="34" charset="0"/>
                <a:cs typeface="Arial" pitchFamily="34" charset="0"/>
              </a:endParaRPr>
            </a:p>
          </p:txBody>
        </p:sp>
        <p:sp>
          <p:nvSpPr>
            <p:cNvPr id="17" name="Rectangle 16">
              <a:extLst>
                <a:ext uri="{FF2B5EF4-FFF2-40B4-BE49-F238E27FC236}">
                  <a16:creationId xmlns:a16="http://schemas.microsoft.com/office/drawing/2014/main" id="{9F89A89A-CD0F-4A71-8067-9326D0E5F9BC}"/>
                </a:ext>
              </a:extLst>
            </p:cNvPr>
            <p:cNvSpPr/>
            <p:nvPr/>
          </p:nvSpPr>
          <p:spPr>
            <a:xfrm>
              <a:off x="4544291" y="1595012"/>
              <a:ext cx="5667117" cy="4156958"/>
            </a:xfrm>
            <a:prstGeom prst="rect">
              <a:avLst/>
            </a:prstGeom>
            <a:solidFill>
              <a:schemeClr val="bg1"/>
            </a:solidFill>
            <a:ln w="63500">
              <a:solidFill>
                <a:schemeClr val="accent2"/>
              </a:solidFill>
            </a:ln>
            <a:effectLst>
              <a:innerShdw blurRad="127000" dist="127000" dir="13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itchFamily="34" charset="0"/>
                <a:cs typeface="Arial" pitchFamily="34" charset="0"/>
              </a:endParaRPr>
            </a:p>
          </p:txBody>
        </p:sp>
        <p:sp>
          <p:nvSpPr>
            <p:cNvPr id="18" name="TextBox 17">
              <a:extLst>
                <a:ext uri="{FF2B5EF4-FFF2-40B4-BE49-F238E27FC236}">
                  <a16:creationId xmlns:a16="http://schemas.microsoft.com/office/drawing/2014/main" id="{8F40333B-F156-427B-AAF1-944EE4E4CA42}"/>
                </a:ext>
              </a:extLst>
            </p:cNvPr>
            <p:cNvSpPr txBox="1"/>
            <p:nvPr/>
          </p:nvSpPr>
          <p:spPr>
            <a:xfrm>
              <a:off x="9262913" y="5797519"/>
              <a:ext cx="561858" cy="400110"/>
            </a:xfrm>
            <a:prstGeom prst="rect">
              <a:avLst/>
            </a:prstGeom>
            <a:noFill/>
          </p:spPr>
          <p:txBody>
            <a:bodyPr wrap="square" rtlCol="0">
              <a:spAutoFit/>
            </a:bodyPr>
            <a:lstStyle/>
            <a:p>
              <a:pPr algn="ctr"/>
              <a:r>
                <a:rPr lang="uz-Cyrl-UZ" altLang="ko-KR" sz="2000" b="1" dirty="0" smtClean="0">
                  <a:latin typeface="Arial" pitchFamily="34" charset="0"/>
                  <a:cs typeface="Arial" pitchFamily="34" charset="0"/>
                </a:rPr>
                <a:t>14</a:t>
              </a:r>
              <a:endParaRPr lang="ko-KR" altLang="en-US" sz="2000" b="1" dirty="0">
                <a:latin typeface="Arial" pitchFamily="34" charset="0"/>
                <a:cs typeface="Arial" pitchFamily="34" charset="0"/>
              </a:endParaRPr>
            </a:p>
          </p:txBody>
        </p:sp>
        <p:sp>
          <p:nvSpPr>
            <p:cNvPr id="19" name="Прямоугольник 18"/>
            <p:cNvSpPr/>
            <p:nvPr/>
          </p:nvSpPr>
          <p:spPr>
            <a:xfrm>
              <a:off x="4691661" y="2315364"/>
              <a:ext cx="5410657" cy="2862322"/>
            </a:xfrm>
            <a:prstGeom prst="rect">
              <a:avLst/>
            </a:prstGeom>
          </p:spPr>
          <p:txBody>
            <a:bodyPr wrap="square">
              <a:spAutoFit/>
            </a:bodyPr>
            <a:lstStyle/>
            <a:p>
              <a:pPr algn="ctr"/>
              <a:r>
                <a:rPr lang="uz-Cyrl-UZ" dirty="0">
                  <a:latin typeface="Arial" pitchFamily="34" charset="0"/>
                  <a:ea typeface="Calibri" panose="020F0502020204030204" pitchFamily="34" charset="0"/>
                  <a:cs typeface="Arial" pitchFamily="34" charset="0"/>
                </a:rPr>
                <a:t>Сайлов участкаси биносида портлатувчи мослама борлигидан хабар олинганда, участка сайлов комиссияси раиси жамоат тартибини таъминлашга масъул ташкилотнинг навбатчилик қисмига, ўз аъзоларига,  бинода бўлган барча шахслар ҳамда округ сайлов комиссияга хабар беради. Овоз бериш тўхтатилиб, эвакуация жараёни амалга оширилади. Жамоат тартибини таъминовчи шахслар сайлов бюллетенлари ва сайлов қутилари сақланишини таъминлайди</a:t>
              </a:r>
              <a:endParaRPr lang="ru-RU" dirty="0">
                <a:latin typeface="Arial" pitchFamily="34" charset="0"/>
                <a:cs typeface="Arial" pitchFamily="34" charset="0"/>
              </a:endParaRPr>
            </a:p>
          </p:txBody>
        </p:sp>
      </p:grpSp>
    </p:spTree>
    <p:extLst>
      <p:ext uri="{BB962C8B-B14F-4D97-AF65-F5344CB8AC3E}">
        <p14:creationId xmlns:p14="http://schemas.microsoft.com/office/powerpoint/2010/main" val="24140927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Заголовок 1">
            <a:extLst>
              <a:ext uri="{FF2B5EF4-FFF2-40B4-BE49-F238E27FC236}">
                <a16:creationId xmlns:a16="http://schemas.microsoft.com/office/drawing/2014/main" id="{3C601BBC-1E3B-4177-BF94-E88895D1B068}"/>
              </a:ext>
            </a:extLst>
          </p:cNvPr>
          <p:cNvSpPr txBox="1">
            <a:spLocks/>
          </p:cNvSpPr>
          <p:nvPr/>
        </p:nvSpPr>
        <p:spPr>
          <a:xfrm>
            <a:off x="0" y="-13105"/>
            <a:ext cx="12192000" cy="1545044"/>
          </a:xfrm>
          <a:prstGeom prst="rect">
            <a:avLst/>
          </a:prstGeom>
          <a:solidFill>
            <a:srgbClr val="245A8C"/>
          </a:solidFill>
        </p:spPr>
        <p:txBody>
          <a:bodyPr>
            <a:noAutofit/>
          </a:bodyPr>
          <a:lstStyle>
            <a:defPPr>
              <a:defRPr lang="ru-RU"/>
            </a:defPPr>
            <a:lvl1pPr algn="ctr">
              <a:spcBef>
                <a:spcPct val="0"/>
              </a:spcBef>
              <a:buNone/>
              <a:defRPr b="1">
                <a:solidFill>
                  <a:schemeClr val="bg1"/>
                </a:solidFill>
                <a:latin typeface="Roboto" panose="020B0604020202020204" charset="0"/>
                <a:ea typeface="Roboto" panose="020B0604020202020204" charset="0"/>
                <a:cs typeface="Arial" panose="020B0604020202020204" pitchFamily="34" charset="0"/>
              </a:defRPr>
            </a:lvl1pPr>
          </a:lstStyle>
          <a:p>
            <a:pPr lvl="0"/>
            <a:endParaRPr lang="ru-RU" sz="2400" dirty="0">
              <a:latin typeface="+mj-lt"/>
            </a:endParaRPr>
          </a:p>
        </p:txBody>
      </p:sp>
      <p:sp>
        <p:nvSpPr>
          <p:cNvPr id="26" name="Заголовок 1"/>
          <p:cNvSpPr txBox="1">
            <a:spLocks/>
          </p:cNvSpPr>
          <p:nvPr/>
        </p:nvSpPr>
        <p:spPr>
          <a:xfrm>
            <a:off x="214256" y="-13106"/>
            <a:ext cx="11756834" cy="1545046"/>
          </a:xfrm>
          <a:prstGeom prst="rect">
            <a:avLst/>
          </a:prstGeom>
          <a:noFill/>
          <a:ln w="6350" cap="flat" cmpd="sng" algn="ctr">
            <a:noFill/>
            <a:prstDash val="solid"/>
            <a:miter lim="800000"/>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lnSpc>
                <a:spcPct val="100000"/>
              </a:lnSpc>
            </a:pPr>
            <a:r>
              <a:rPr lang="uz-Cyrl-UZ" sz="2800" b="1" dirty="0">
                <a:latin typeface="Arial" pitchFamily="34" charset="0"/>
              </a:rPr>
              <a:t>ИЧКИ ИШЛАР ВА МИЛЛИЙ ГВАРДИЯ ХОДИМЛАРИНИНГ САЙЛОВГА ТАЙЁРГАРЛИК КЎРИШ ВА ЎТКАЗИШ ЖАРАЁНИДАГИ ҲУҚУҚ, ВАЗИФА ВА БУРЧЛАРИ</a:t>
            </a:r>
          </a:p>
        </p:txBody>
      </p:sp>
      <p:sp>
        <p:nvSpPr>
          <p:cNvPr id="4" name="Прямоугольник 3"/>
          <p:cNvSpPr/>
          <p:nvPr/>
        </p:nvSpPr>
        <p:spPr>
          <a:xfrm>
            <a:off x="359868" y="1809968"/>
            <a:ext cx="4491532" cy="4801314"/>
          </a:xfrm>
          <a:prstGeom prst="rect">
            <a:avLst/>
          </a:prstGeom>
        </p:spPr>
        <p:txBody>
          <a:bodyPr wrap="square">
            <a:spAutoFit/>
          </a:bodyPr>
          <a:lstStyle/>
          <a:p>
            <a:pPr algn="ctr"/>
            <a:r>
              <a:rPr lang="ru-RU" b="1" dirty="0" err="1">
                <a:latin typeface="Arial" panose="020B0604020202020204" pitchFamily="34" charset="0"/>
                <a:cs typeface="Arial" panose="020B0604020202020204" pitchFamily="34" charset="0"/>
              </a:rPr>
              <a:t>Сайлов</a:t>
            </a:r>
            <a:r>
              <a:rPr lang="ru-RU" b="1" dirty="0">
                <a:latin typeface="Arial" panose="020B0604020202020204" pitchFamily="34" charset="0"/>
                <a:cs typeface="Arial" panose="020B0604020202020204" pitchFamily="34" charset="0"/>
              </a:rPr>
              <a:t> </a:t>
            </a:r>
            <a:r>
              <a:rPr lang="ru-RU" b="1" dirty="0" err="1">
                <a:latin typeface="Arial" panose="020B0604020202020204" pitchFamily="34" charset="0"/>
                <a:cs typeface="Arial" panose="020B0604020202020204" pitchFamily="34" charset="0"/>
              </a:rPr>
              <a:t>жараёнида</a:t>
            </a:r>
            <a:r>
              <a:rPr lang="ru-RU" b="1" dirty="0">
                <a:latin typeface="Arial" panose="020B0604020202020204" pitchFamily="34" charset="0"/>
                <a:cs typeface="Arial" panose="020B0604020202020204" pitchFamily="34" charset="0"/>
              </a:rPr>
              <a:t> </a:t>
            </a:r>
            <a:r>
              <a:rPr lang="ru-RU" b="1" dirty="0" err="1">
                <a:latin typeface="Arial" panose="020B0604020202020204" pitchFamily="34" charset="0"/>
                <a:cs typeface="Arial" panose="020B0604020202020204" pitchFamily="34" charset="0"/>
              </a:rPr>
              <a:t>Ички</a:t>
            </a:r>
            <a:r>
              <a:rPr lang="ru-RU" b="1" dirty="0">
                <a:latin typeface="Arial" panose="020B0604020202020204" pitchFamily="34" charset="0"/>
                <a:cs typeface="Arial" panose="020B0604020202020204" pitchFamily="34" charset="0"/>
              </a:rPr>
              <a:t> </a:t>
            </a:r>
            <a:r>
              <a:rPr lang="ru-RU" b="1" dirty="0" err="1">
                <a:latin typeface="Arial" panose="020B0604020202020204" pitchFamily="34" charset="0"/>
                <a:cs typeface="Arial" panose="020B0604020202020204" pitchFamily="34" charset="0"/>
              </a:rPr>
              <a:t>ишлар</a:t>
            </a:r>
            <a:r>
              <a:rPr lang="ru-RU" b="1" dirty="0">
                <a:latin typeface="Arial" panose="020B0604020202020204" pitchFamily="34" charset="0"/>
                <a:cs typeface="Arial" panose="020B0604020202020204" pitchFamily="34" charset="0"/>
              </a:rPr>
              <a:t> </a:t>
            </a:r>
            <a:r>
              <a:rPr lang="ru-RU" b="1" dirty="0" err="1">
                <a:latin typeface="Arial" panose="020B0604020202020204" pitchFamily="34" charset="0"/>
                <a:cs typeface="Arial" panose="020B0604020202020204" pitchFamily="34" charset="0"/>
              </a:rPr>
              <a:t>ва</a:t>
            </a:r>
            <a:r>
              <a:rPr lang="ru-RU" b="1" dirty="0">
                <a:latin typeface="Arial" panose="020B0604020202020204" pitchFamily="34" charset="0"/>
                <a:cs typeface="Arial" panose="020B0604020202020204" pitchFamily="34" charset="0"/>
              </a:rPr>
              <a:t> </a:t>
            </a:r>
            <a:r>
              <a:rPr lang="ru-RU" b="1" dirty="0" err="1">
                <a:latin typeface="Arial" panose="020B0604020202020204" pitchFamily="34" charset="0"/>
                <a:cs typeface="Arial" panose="020B0604020202020204" pitchFamily="34" charset="0"/>
              </a:rPr>
              <a:t>Миллий</a:t>
            </a:r>
            <a:r>
              <a:rPr lang="ru-RU" b="1" dirty="0">
                <a:latin typeface="Arial" panose="020B0604020202020204" pitchFamily="34" charset="0"/>
                <a:cs typeface="Arial" panose="020B0604020202020204" pitchFamily="34" charset="0"/>
              </a:rPr>
              <a:t> гвардия </a:t>
            </a:r>
            <a:r>
              <a:rPr lang="ru-RU" b="1" dirty="0" err="1">
                <a:latin typeface="Arial" panose="020B0604020202020204" pitchFamily="34" charset="0"/>
                <a:cs typeface="Arial" panose="020B0604020202020204" pitchFamily="34" charset="0"/>
              </a:rPr>
              <a:t>ходимлари</a:t>
            </a:r>
            <a:r>
              <a:rPr lang="ru-RU" b="1" dirty="0">
                <a:latin typeface="Arial" panose="020B0604020202020204" pitchFamily="34" charset="0"/>
                <a:cs typeface="Arial" panose="020B0604020202020204" pitchFamily="34" charset="0"/>
              </a:rPr>
              <a:t> </a:t>
            </a:r>
            <a:r>
              <a:rPr lang="ru-RU" b="1" dirty="0" err="1">
                <a:latin typeface="Arial" panose="020B0604020202020204" pitchFamily="34" charset="0"/>
                <a:cs typeface="Arial" panose="020B0604020202020204" pitchFamily="34" charset="0"/>
              </a:rPr>
              <a:t>жамоат</a:t>
            </a:r>
            <a:r>
              <a:rPr lang="ru-RU" b="1" dirty="0">
                <a:latin typeface="Arial" panose="020B0604020202020204" pitchFamily="34" charset="0"/>
                <a:cs typeface="Arial" panose="020B0604020202020204" pitchFamily="34" charset="0"/>
              </a:rPr>
              <a:t> </a:t>
            </a:r>
            <a:r>
              <a:rPr lang="ru-RU" b="1" dirty="0" err="1">
                <a:latin typeface="Arial" panose="020B0604020202020204" pitchFamily="34" charset="0"/>
                <a:cs typeface="Arial" panose="020B0604020202020204" pitchFamily="34" charset="0"/>
              </a:rPr>
              <a:t>хавфсизлигини</a:t>
            </a:r>
            <a:r>
              <a:rPr lang="ru-RU" b="1" dirty="0">
                <a:latin typeface="Arial" panose="020B0604020202020204" pitchFamily="34" charset="0"/>
                <a:cs typeface="Arial" panose="020B0604020202020204" pitchFamily="34" charset="0"/>
              </a:rPr>
              <a:t> </a:t>
            </a:r>
            <a:r>
              <a:rPr lang="ru-RU" b="1" dirty="0" err="1">
                <a:latin typeface="Arial" panose="020B0604020202020204" pitchFamily="34" charset="0"/>
                <a:cs typeface="Arial" panose="020B0604020202020204" pitchFamily="34" charset="0"/>
              </a:rPr>
              <a:t>таъминлашда</a:t>
            </a:r>
            <a:r>
              <a:rPr lang="ru-RU" b="1" dirty="0">
                <a:latin typeface="Arial" panose="020B0604020202020204" pitchFamily="34" charset="0"/>
                <a:cs typeface="Arial" panose="020B0604020202020204" pitchFamily="34" charset="0"/>
              </a:rPr>
              <a:t> </a:t>
            </a:r>
            <a:r>
              <a:rPr lang="ru-RU" b="1" dirty="0" err="1">
                <a:latin typeface="Arial" panose="020B0604020202020204" pitchFamily="34" charset="0"/>
                <a:cs typeface="Arial" panose="020B0604020202020204" pitchFamily="34" charset="0"/>
              </a:rPr>
              <a:t>халқаро</a:t>
            </a:r>
            <a:r>
              <a:rPr lang="ru-RU" b="1" dirty="0">
                <a:latin typeface="Arial" panose="020B0604020202020204" pitchFamily="34" charset="0"/>
                <a:cs typeface="Arial" panose="020B0604020202020204" pitchFamily="34" charset="0"/>
              </a:rPr>
              <a:t> </a:t>
            </a:r>
            <a:r>
              <a:rPr lang="ru-RU" b="1" dirty="0" err="1">
                <a:latin typeface="Arial" panose="020B0604020202020204" pitchFamily="34" charset="0"/>
                <a:cs typeface="Arial" panose="020B0604020202020204" pitchFamily="34" charset="0"/>
              </a:rPr>
              <a:t>ҳуқуқнинг</a:t>
            </a:r>
            <a:r>
              <a:rPr lang="ru-RU" b="1" dirty="0">
                <a:latin typeface="Arial" panose="020B0604020202020204" pitchFamily="34" charset="0"/>
                <a:cs typeface="Arial" panose="020B0604020202020204" pitchFamily="34" charset="0"/>
              </a:rPr>
              <a:t> </a:t>
            </a:r>
            <a:r>
              <a:rPr lang="ru-RU" b="1" dirty="0" err="1">
                <a:latin typeface="Arial" panose="020B0604020202020204" pitchFamily="34" charset="0"/>
                <a:cs typeface="Arial" panose="020B0604020202020204" pitchFamily="34" charset="0"/>
              </a:rPr>
              <a:t>қуйидаги</a:t>
            </a:r>
            <a:r>
              <a:rPr lang="ru-RU" b="1" dirty="0">
                <a:latin typeface="Arial" panose="020B0604020202020204" pitchFamily="34" charset="0"/>
                <a:cs typeface="Arial" panose="020B0604020202020204" pitchFamily="34" charset="0"/>
              </a:rPr>
              <a:t> </a:t>
            </a:r>
            <a:r>
              <a:rPr lang="ru-RU" b="1" dirty="0" err="1">
                <a:latin typeface="Arial" panose="020B0604020202020204" pitchFamily="34" charset="0"/>
                <a:cs typeface="Arial" panose="020B0604020202020204" pitchFamily="34" charset="0"/>
              </a:rPr>
              <a:t>умум</a:t>
            </a:r>
            <a:r>
              <a:rPr lang="ru-RU" b="1" dirty="0">
                <a:latin typeface="Arial" panose="020B0604020202020204" pitchFamily="34" charset="0"/>
                <a:cs typeface="Arial" panose="020B0604020202020204" pitchFamily="34" charset="0"/>
              </a:rPr>
              <a:t> </a:t>
            </a:r>
            <a:r>
              <a:rPr lang="ru-RU" b="1" dirty="0" err="1">
                <a:latin typeface="Arial" panose="020B0604020202020204" pitchFamily="34" charset="0"/>
                <a:cs typeface="Arial" panose="020B0604020202020204" pitchFamily="34" charset="0"/>
              </a:rPr>
              <a:t>эътироф</a:t>
            </a:r>
            <a:r>
              <a:rPr lang="ru-RU" b="1" dirty="0">
                <a:latin typeface="Arial" panose="020B0604020202020204" pitchFamily="34" charset="0"/>
                <a:cs typeface="Arial" panose="020B0604020202020204" pitchFamily="34" charset="0"/>
              </a:rPr>
              <a:t> </a:t>
            </a:r>
            <a:r>
              <a:rPr lang="ru-RU" b="1" dirty="0" err="1">
                <a:latin typeface="Arial" panose="020B0604020202020204" pitchFamily="34" charset="0"/>
                <a:cs typeface="Arial" panose="020B0604020202020204" pitchFamily="34" charset="0"/>
              </a:rPr>
              <a:t>этилган</a:t>
            </a:r>
            <a:r>
              <a:rPr lang="ru-RU" b="1" dirty="0">
                <a:latin typeface="Arial" panose="020B0604020202020204" pitchFamily="34" charset="0"/>
                <a:cs typeface="Arial" panose="020B0604020202020204" pitchFamily="34" charset="0"/>
              </a:rPr>
              <a:t> </a:t>
            </a:r>
            <a:r>
              <a:rPr lang="ru-RU" b="1" dirty="0" err="1">
                <a:latin typeface="Arial" panose="020B0604020202020204" pitchFamily="34" charset="0"/>
                <a:cs typeface="Arial" panose="020B0604020202020204" pitchFamily="34" charset="0"/>
              </a:rPr>
              <a:t>принципларига</a:t>
            </a:r>
            <a:r>
              <a:rPr lang="ru-RU" b="1" dirty="0">
                <a:latin typeface="Arial" panose="020B0604020202020204" pitchFamily="34" charset="0"/>
                <a:cs typeface="Arial" panose="020B0604020202020204" pitchFamily="34" charset="0"/>
              </a:rPr>
              <a:t> </a:t>
            </a:r>
            <a:r>
              <a:rPr lang="ru-RU" b="1" dirty="0" err="1" smtClean="0">
                <a:latin typeface="Arial" panose="020B0604020202020204" pitchFamily="34" charset="0"/>
                <a:cs typeface="Arial" panose="020B0604020202020204" pitchFamily="34" charset="0"/>
              </a:rPr>
              <a:t>асосланади</a:t>
            </a:r>
            <a:endParaRPr lang="ru-RU" b="1" dirty="0" smtClean="0">
              <a:latin typeface="Arial" panose="020B0604020202020204" pitchFamily="34" charset="0"/>
              <a:cs typeface="Arial" panose="020B0604020202020204" pitchFamily="34" charset="0"/>
            </a:endParaRPr>
          </a:p>
          <a:p>
            <a:pPr algn="ctr"/>
            <a:endParaRPr lang="uz-Cyrl-UZ" b="1" dirty="0">
              <a:latin typeface="Arial" panose="020B0604020202020204" pitchFamily="34" charset="0"/>
              <a:cs typeface="Arial" panose="020B0604020202020204" pitchFamily="34" charset="0"/>
            </a:endParaRPr>
          </a:p>
          <a:p>
            <a:pPr marL="357188" indent="-357188" defTabSz="357188">
              <a:buAutoNum type="arabicPeriod"/>
              <a:tabLst>
                <a:tab pos="357188" algn="l"/>
              </a:tabLst>
            </a:pPr>
            <a:r>
              <a:rPr lang="ru-RU" dirty="0" err="1">
                <a:latin typeface="Arial" panose="020B0604020202020204" pitchFamily="34" charset="0"/>
                <a:cs typeface="Arial" panose="020B0604020202020204" pitchFamily="34" charset="0"/>
              </a:rPr>
              <a:t>Демократик</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сайловлар</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учун</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қулай</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шароитлар</a:t>
            </a:r>
            <a:r>
              <a:rPr lang="ru-RU" dirty="0">
                <a:latin typeface="Arial" panose="020B0604020202020204" pitchFamily="34" charset="0"/>
                <a:cs typeface="Arial" panose="020B0604020202020204" pitchFamily="34" charset="0"/>
              </a:rPr>
              <a:t>.</a:t>
            </a:r>
          </a:p>
          <a:p>
            <a:pPr marL="357188" indent="-357188" defTabSz="357188">
              <a:buAutoNum type="arabicPeriod" startAt="2"/>
              <a:tabLst>
                <a:tab pos="357188" algn="l"/>
              </a:tabLst>
            </a:pPr>
            <a:r>
              <a:rPr lang="ru-RU" dirty="0" err="1">
                <a:latin typeface="Arial" panose="020B0604020202020204" pitchFamily="34" charset="0"/>
                <a:cs typeface="Arial" panose="020B0604020202020204" pitchFamily="34" charset="0"/>
              </a:rPr>
              <a:t>Бетарафлик</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ва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аралашмаслик</a:t>
            </a:r>
            <a:r>
              <a:rPr lang="ru-RU" dirty="0">
                <a:latin typeface="Arial" panose="020B0604020202020204" pitchFamily="34" charset="0"/>
                <a:cs typeface="Arial" panose="020B0604020202020204" pitchFamily="34" charset="0"/>
              </a:rPr>
              <a:t>.</a:t>
            </a:r>
          </a:p>
          <a:p>
            <a:pPr marL="357188" indent="-357188" defTabSz="357188">
              <a:buAutoNum type="arabicPeriod" startAt="3"/>
              <a:tabLst>
                <a:tab pos="357188" algn="l"/>
              </a:tabLst>
            </a:pPr>
            <a:r>
              <a:rPr lang="ru-RU" dirty="0" err="1">
                <a:latin typeface="Arial" panose="020B0604020202020204" pitchFamily="34" charset="0"/>
                <a:cs typeface="Arial" panose="020B0604020202020204" pitchFamily="34" charset="0"/>
              </a:rPr>
              <a:t>Бир</a:t>
            </a:r>
            <a:r>
              <a:rPr lang="ru-RU" dirty="0">
                <a:latin typeface="Arial" panose="020B0604020202020204" pitchFamily="34" charset="0"/>
                <a:cs typeface="Arial" panose="020B0604020202020204" pitchFamily="34" charset="0"/>
              </a:rPr>
              <a:t> хил </a:t>
            </a:r>
            <a:r>
              <a:rPr lang="ru-RU" dirty="0" err="1">
                <a:latin typeface="Arial" panose="020B0604020202020204" pitchFamily="34" charset="0"/>
                <a:cs typeface="Arial" panose="020B0604020202020204" pitchFamily="34" charset="0"/>
              </a:rPr>
              <a:t>муносабатда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бўлиш</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ва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дискриминацияга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йўл</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қўймаслик</a:t>
            </a:r>
            <a:r>
              <a:rPr lang="ru-RU" dirty="0">
                <a:latin typeface="Arial" panose="020B0604020202020204" pitchFamily="34" charset="0"/>
                <a:cs typeface="Arial" panose="020B0604020202020204" pitchFamily="34" charset="0"/>
              </a:rPr>
              <a:t>.</a:t>
            </a:r>
          </a:p>
          <a:p>
            <a:pPr marL="357188" indent="-357188" defTabSz="357188">
              <a:buAutoNum type="arabicPeriod" startAt="4"/>
              <a:tabLst>
                <a:tab pos="357188" algn="l"/>
              </a:tabLst>
            </a:pPr>
            <a:r>
              <a:rPr lang="ru-RU" dirty="0" err="1">
                <a:latin typeface="Arial" panose="020B0604020202020204" pitchFamily="34" charset="0"/>
                <a:cs typeface="Arial" panose="020B0604020202020204" pitchFamily="34" charset="0"/>
              </a:rPr>
              <a:t>Қонун</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устуворлиги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ва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пропорционаллик</a:t>
            </a:r>
            <a:r>
              <a:rPr lang="ru-RU" dirty="0">
                <a:latin typeface="Arial" panose="020B0604020202020204" pitchFamily="34" charset="0"/>
                <a:cs typeface="Arial" panose="020B0604020202020204" pitchFamily="34" charset="0"/>
              </a:rPr>
              <a:t>.</a:t>
            </a:r>
          </a:p>
          <a:p>
            <a:pPr marL="357188" indent="-357188" defTabSz="357188">
              <a:buAutoNum type="arabicPeriod" startAt="5"/>
              <a:tabLst>
                <a:tab pos="357188" algn="l"/>
              </a:tabLst>
            </a:pPr>
            <a:r>
              <a:rPr lang="ru-RU" dirty="0" err="1">
                <a:latin typeface="Arial" panose="020B0604020202020204" pitchFamily="34" charset="0"/>
                <a:cs typeface="Arial" panose="020B0604020202020204" pitchFamily="34" charset="0"/>
              </a:rPr>
              <a:t>Шаффофлик</a:t>
            </a:r>
            <a:r>
              <a:rPr lang="ru-RU" dirty="0">
                <a:latin typeface="Arial" panose="020B0604020202020204" pitchFamily="34" charset="0"/>
                <a:cs typeface="Arial" panose="020B0604020202020204" pitchFamily="34" charset="0"/>
              </a:rPr>
              <a:t>.</a:t>
            </a:r>
          </a:p>
          <a:p>
            <a:pPr marL="357188" indent="-357188" defTabSz="357188">
              <a:buAutoNum type="arabicPeriod" startAt="6"/>
              <a:tabLst>
                <a:tab pos="357188" algn="l"/>
              </a:tabLst>
            </a:pPr>
            <a:r>
              <a:rPr lang="ru-RU" dirty="0" err="1">
                <a:latin typeface="Arial" panose="020B0604020202020204" pitchFamily="34" charset="0"/>
                <a:cs typeface="Arial" panose="020B0604020202020204" pitchFamily="34" charset="0"/>
              </a:rPr>
              <a:t>Ҳисобдорлик</a:t>
            </a:r>
            <a:r>
              <a:rPr lang="ru-RU" dirty="0">
                <a:latin typeface="Arial" panose="020B0604020202020204" pitchFamily="34" charset="0"/>
                <a:cs typeface="Arial" panose="020B0604020202020204" pitchFamily="34" charset="0"/>
              </a:rPr>
              <a:t>.</a:t>
            </a:r>
          </a:p>
          <a:p>
            <a:pPr marL="357188" indent="-357188" defTabSz="357188">
              <a:tabLst>
                <a:tab pos="357188" algn="l"/>
              </a:tabLst>
            </a:pPr>
            <a:r>
              <a:rPr lang="ru-RU" dirty="0">
                <a:latin typeface="Arial" panose="020B0604020202020204" pitchFamily="34" charset="0"/>
                <a:cs typeface="Arial" panose="020B0604020202020204" pitchFamily="34" charset="0"/>
              </a:rPr>
              <a:t>7.	</a:t>
            </a:r>
            <a:r>
              <a:rPr lang="ru-RU" dirty="0" err="1">
                <a:latin typeface="Arial" panose="020B0604020202020204" pitchFamily="34" charset="0"/>
                <a:cs typeface="Arial" panose="020B0604020202020204" pitchFamily="34" charset="0"/>
              </a:rPr>
              <a:t>Жамоатчилик</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ишончи</a:t>
            </a:r>
            <a:r>
              <a:rPr lang="ru-RU" dirty="0" smtClean="0">
                <a:latin typeface="Arial" panose="020B0604020202020204" pitchFamily="34" charset="0"/>
                <a:cs typeface="Arial" panose="020B0604020202020204" pitchFamily="34" charset="0"/>
              </a:rPr>
              <a:t>.</a:t>
            </a:r>
            <a:endParaRPr lang="ru-RU" b="1" dirty="0">
              <a:latin typeface="Arial" panose="020B0604020202020204" pitchFamily="34" charset="0"/>
              <a:cs typeface="Arial" panose="020B0604020202020204" pitchFamily="34" charset="0"/>
            </a:endParaRPr>
          </a:p>
        </p:txBody>
      </p:sp>
      <p:sp>
        <p:nvSpPr>
          <p:cNvPr id="16" name="Прямоугольник 15"/>
          <p:cNvSpPr/>
          <p:nvPr/>
        </p:nvSpPr>
        <p:spPr>
          <a:xfrm>
            <a:off x="5334000" y="1809968"/>
            <a:ext cx="6467458" cy="4801314"/>
          </a:xfrm>
          <a:prstGeom prst="rect">
            <a:avLst/>
          </a:prstGeom>
        </p:spPr>
        <p:txBody>
          <a:bodyPr wrap="square">
            <a:spAutoFit/>
          </a:bodyPr>
          <a:lstStyle/>
          <a:p>
            <a:pPr algn="ctr"/>
            <a:r>
              <a:rPr lang="ru-RU" b="1" dirty="0" err="1">
                <a:latin typeface="Arial" panose="020B0604020202020204" pitchFamily="34" charset="0"/>
                <a:cs typeface="Arial" panose="020B0604020202020204" pitchFamily="34" charset="0"/>
              </a:rPr>
              <a:t>Ички</a:t>
            </a:r>
            <a:r>
              <a:rPr lang="ru-RU" b="1" dirty="0">
                <a:latin typeface="Arial" panose="020B0604020202020204" pitchFamily="34" charset="0"/>
                <a:cs typeface="Arial" panose="020B0604020202020204" pitchFamily="34" charset="0"/>
              </a:rPr>
              <a:t> </a:t>
            </a:r>
            <a:r>
              <a:rPr lang="ru-RU" b="1" dirty="0" err="1">
                <a:latin typeface="Arial" panose="020B0604020202020204" pitchFamily="34" charset="0"/>
                <a:cs typeface="Arial" panose="020B0604020202020204" pitchFamily="34" charset="0"/>
              </a:rPr>
              <a:t>ишлар</a:t>
            </a:r>
            <a:r>
              <a:rPr lang="ru-RU" b="1" dirty="0">
                <a:latin typeface="Arial" panose="020B0604020202020204" pitchFamily="34" charset="0"/>
                <a:cs typeface="Arial" panose="020B0604020202020204" pitchFamily="34" charset="0"/>
              </a:rPr>
              <a:t> </a:t>
            </a:r>
            <a:r>
              <a:rPr lang="ru-RU" b="1" dirty="0" err="1">
                <a:latin typeface="Arial" panose="020B0604020202020204" pitchFamily="34" charset="0"/>
                <a:cs typeface="Arial" panose="020B0604020202020204" pitchFamily="34" charset="0"/>
              </a:rPr>
              <a:t>ва</a:t>
            </a:r>
            <a:r>
              <a:rPr lang="ru-RU" b="1" dirty="0">
                <a:latin typeface="Arial" panose="020B0604020202020204" pitchFamily="34" charset="0"/>
                <a:cs typeface="Arial" panose="020B0604020202020204" pitchFamily="34" charset="0"/>
              </a:rPr>
              <a:t> </a:t>
            </a:r>
            <a:r>
              <a:rPr lang="ru-RU" b="1" dirty="0" err="1">
                <a:latin typeface="Arial" panose="020B0604020202020204" pitchFamily="34" charset="0"/>
                <a:cs typeface="Arial" panose="020B0604020202020204" pitchFamily="34" charset="0"/>
              </a:rPr>
              <a:t>Миллий</a:t>
            </a:r>
            <a:r>
              <a:rPr lang="ru-RU" b="1" dirty="0">
                <a:latin typeface="Arial" panose="020B0604020202020204" pitchFamily="34" charset="0"/>
                <a:cs typeface="Arial" panose="020B0604020202020204" pitchFamily="34" charset="0"/>
              </a:rPr>
              <a:t> гвардия </a:t>
            </a:r>
            <a:r>
              <a:rPr lang="ru-RU" b="1" dirty="0" err="1">
                <a:latin typeface="Arial" panose="020B0604020202020204" pitchFamily="34" charset="0"/>
                <a:cs typeface="Arial" panose="020B0604020202020204" pitchFamily="34" charset="0"/>
              </a:rPr>
              <a:t>ходимларининг</a:t>
            </a:r>
            <a:r>
              <a:rPr lang="ru-RU" b="1" dirty="0">
                <a:latin typeface="Arial" panose="020B0604020202020204" pitchFamily="34" charset="0"/>
                <a:cs typeface="Arial" panose="020B0604020202020204" pitchFamily="34" charset="0"/>
              </a:rPr>
              <a:t> </a:t>
            </a:r>
            <a:r>
              <a:rPr lang="ru-RU" b="1" dirty="0" err="1">
                <a:latin typeface="Arial" panose="020B0604020202020204" pitchFamily="34" charset="0"/>
                <a:cs typeface="Arial" panose="020B0604020202020204" pitchFamily="34" charset="0"/>
              </a:rPr>
              <a:t>сайлов</a:t>
            </a:r>
            <a:r>
              <a:rPr lang="ru-RU" b="1" dirty="0">
                <a:latin typeface="Arial" panose="020B0604020202020204" pitchFamily="34" charset="0"/>
                <a:cs typeface="Arial" panose="020B0604020202020204" pitchFamily="34" charset="0"/>
              </a:rPr>
              <a:t> </a:t>
            </a:r>
            <a:r>
              <a:rPr lang="ru-RU" b="1" dirty="0" err="1">
                <a:latin typeface="Arial" panose="020B0604020202020204" pitchFamily="34" charset="0"/>
                <a:cs typeface="Arial" panose="020B0604020202020204" pitchFamily="34" charset="0"/>
              </a:rPr>
              <a:t>жараёнидаги</a:t>
            </a:r>
            <a:r>
              <a:rPr lang="ru-RU" b="1" dirty="0">
                <a:latin typeface="Arial" panose="020B0604020202020204" pitchFamily="34" charset="0"/>
                <a:cs typeface="Arial" panose="020B0604020202020204" pitchFamily="34" charset="0"/>
              </a:rPr>
              <a:t> </a:t>
            </a:r>
            <a:r>
              <a:rPr lang="ru-RU" b="1" dirty="0" err="1">
                <a:latin typeface="Arial" panose="020B0604020202020204" pitchFamily="34" charset="0"/>
                <a:cs typeface="Arial" panose="020B0604020202020204" pitchFamily="34" charset="0"/>
              </a:rPr>
              <a:t>вазифалари</a:t>
            </a:r>
            <a:r>
              <a:rPr lang="ru-RU" b="1" dirty="0">
                <a:latin typeface="Arial" panose="020B0604020202020204" pitchFamily="34" charset="0"/>
                <a:cs typeface="Arial" panose="020B0604020202020204" pitchFamily="34" charset="0"/>
              </a:rPr>
              <a:t> </a:t>
            </a:r>
            <a:r>
              <a:rPr lang="ru-RU" b="1" dirty="0" err="1">
                <a:latin typeface="Arial" panose="020B0604020202020204" pitchFamily="34" charset="0"/>
                <a:cs typeface="Arial" panose="020B0604020202020204" pitchFamily="34" charset="0"/>
              </a:rPr>
              <a:t>қуйидагилардан</a:t>
            </a:r>
            <a:r>
              <a:rPr lang="ru-RU" b="1" dirty="0">
                <a:latin typeface="Arial" panose="020B0604020202020204" pitchFamily="34" charset="0"/>
                <a:cs typeface="Arial" panose="020B0604020202020204" pitchFamily="34" charset="0"/>
              </a:rPr>
              <a:t> </a:t>
            </a:r>
            <a:r>
              <a:rPr lang="ru-RU" b="1" dirty="0" err="1">
                <a:latin typeface="Arial" panose="020B0604020202020204" pitchFamily="34" charset="0"/>
                <a:cs typeface="Arial" panose="020B0604020202020204" pitchFamily="34" charset="0"/>
              </a:rPr>
              <a:t>иборат</a:t>
            </a:r>
            <a:r>
              <a:rPr lang="ru-RU" b="1" dirty="0" smtClean="0">
                <a:latin typeface="Arial" panose="020B0604020202020204" pitchFamily="34" charset="0"/>
                <a:cs typeface="Arial" panose="020B0604020202020204" pitchFamily="34" charset="0"/>
              </a:rPr>
              <a:t>:</a:t>
            </a:r>
          </a:p>
          <a:p>
            <a:pPr algn="ctr"/>
            <a:endParaRPr lang="uz-Cyrl-UZ" b="1" dirty="0">
              <a:latin typeface="Arial" panose="020B0604020202020204" pitchFamily="34" charset="0"/>
              <a:cs typeface="Arial" panose="020B0604020202020204" pitchFamily="34" charset="0"/>
            </a:endParaRPr>
          </a:p>
          <a:p>
            <a:pPr marL="357188" indent="-357188" defTabSz="357188">
              <a:buFont typeface="Wingdings" panose="05000000000000000000" pitchFamily="2" charset="2"/>
              <a:buChar char="v"/>
              <a:tabLst>
                <a:tab pos="357188" algn="l"/>
              </a:tabLst>
            </a:pPr>
            <a:r>
              <a:rPr lang="ru-RU" dirty="0" err="1">
                <a:latin typeface="Arial" panose="020B0604020202020204" pitchFamily="34" charset="0"/>
                <a:cs typeface="Arial" panose="020B0604020202020204" pitchFamily="34" charset="0"/>
              </a:rPr>
              <a:t>сайлов</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ўтказиладиган</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бинолар</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ва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ҳудудларни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қўриқлаш</a:t>
            </a:r>
            <a:r>
              <a:rPr lang="ru-RU" dirty="0">
                <a:latin typeface="Arial" panose="020B0604020202020204" pitchFamily="34" charset="0"/>
                <a:cs typeface="Arial" panose="020B0604020202020204" pitchFamily="34" charset="0"/>
              </a:rPr>
              <a:t>;</a:t>
            </a:r>
          </a:p>
          <a:p>
            <a:pPr marL="357188" indent="-357188" defTabSz="357188">
              <a:buFont typeface="Wingdings" panose="05000000000000000000" pitchFamily="2" charset="2"/>
              <a:buChar char="v"/>
              <a:tabLst>
                <a:tab pos="357188" algn="l"/>
              </a:tabLst>
            </a:pPr>
            <a:r>
              <a:rPr lang="ru-RU" dirty="0" err="1">
                <a:latin typeface="Arial" panose="020B0604020202020204" pitchFamily="34" charset="0"/>
                <a:cs typeface="Arial" panose="020B0604020202020204" pitchFamily="34" charset="0"/>
              </a:rPr>
              <a:t>уларга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туташ</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ҳудудларда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жамоат</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тартибини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сақлаш</a:t>
            </a:r>
            <a:r>
              <a:rPr lang="ru-RU" dirty="0">
                <a:latin typeface="Arial" panose="020B0604020202020204" pitchFamily="34" charset="0"/>
                <a:cs typeface="Arial" panose="020B0604020202020204" pitchFamily="34" charset="0"/>
              </a:rPr>
              <a:t>;</a:t>
            </a:r>
          </a:p>
          <a:p>
            <a:pPr marL="357188" indent="-357188" defTabSz="357188">
              <a:buFont typeface="Wingdings" panose="05000000000000000000" pitchFamily="2" charset="2"/>
              <a:buChar char="v"/>
              <a:tabLst>
                <a:tab pos="357188" algn="l"/>
              </a:tabLst>
            </a:pPr>
            <a:r>
              <a:rPr lang="ru-RU" dirty="0" err="1">
                <a:latin typeface="Arial" panose="020B0604020202020204" pitchFamily="34" charset="0"/>
                <a:cs typeface="Arial" panose="020B0604020202020204" pitchFamily="34" charset="0"/>
              </a:rPr>
              <a:t>сайлов</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натижаларига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доир</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ҳужжатларни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ташишда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кўмаклашиш</a:t>
            </a:r>
            <a:r>
              <a:rPr lang="ru-RU" dirty="0">
                <a:latin typeface="Arial" panose="020B0604020202020204" pitchFamily="34" charset="0"/>
                <a:cs typeface="Arial" panose="020B0604020202020204" pitchFamily="34" charset="0"/>
              </a:rPr>
              <a:t>;</a:t>
            </a:r>
          </a:p>
          <a:p>
            <a:pPr marL="357188" indent="-357188" defTabSz="357188">
              <a:buFont typeface="Wingdings" panose="05000000000000000000" pitchFamily="2" charset="2"/>
              <a:buChar char="v"/>
              <a:tabLst>
                <a:tab pos="357188" algn="l"/>
              </a:tabLst>
            </a:pPr>
            <a:r>
              <a:rPr lang="ru-RU" dirty="0" err="1">
                <a:latin typeface="Arial" panose="020B0604020202020204" pitchFamily="34" charset="0"/>
                <a:cs typeface="Arial" panose="020B0604020202020204" pitchFamily="34" charset="0"/>
              </a:rPr>
              <a:t>мулоқотда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хушмуомала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камтар</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ва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босиқ</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бўлиш</a:t>
            </a:r>
            <a:r>
              <a:rPr lang="en-US"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ёки</a:t>
            </a:r>
            <a:r>
              <a:rPr lang="ru-RU" dirty="0">
                <a:latin typeface="Arial" panose="020B0604020202020204" pitchFamily="34" charset="0"/>
                <a:cs typeface="Arial" panose="020B0604020202020204" pitchFamily="34" charset="0"/>
              </a:rPr>
              <a:t> </a:t>
            </a:r>
            <a:r>
              <a:rPr lang="uz-Cyrl-UZ" dirty="0">
                <a:latin typeface="Arial" panose="020B0604020202020204" pitchFamily="34" charset="0"/>
                <a:cs typeface="Arial" panose="020B0604020202020204" pitchFamily="34" charset="0"/>
              </a:rPr>
              <a:t>ҳеч кимни </a:t>
            </a:r>
            <a:r>
              <a:rPr lang="ru-RU" dirty="0" err="1">
                <a:latin typeface="Arial" panose="020B0604020202020204" pitchFamily="34" charset="0"/>
                <a:cs typeface="Arial" panose="020B0604020202020204" pitchFamily="34" charset="0"/>
              </a:rPr>
              <a:t>камситиш</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ёки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афзал</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кўрилишига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йўл</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қўймаслик</a:t>
            </a:r>
            <a:r>
              <a:rPr lang="ru-RU" dirty="0">
                <a:latin typeface="Arial" panose="020B0604020202020204" pitchFamily="34" charset="0"/>
                <a:cs typeface="Arial" panose="020B0604020202020204" pitchFamily="34" charset="0"/>
              </a:rPr>
              <a:t>;</a:t>
            </a:r>
          </a:p>
          <a:p>
            <a:pPr marL="357188" indent="-357188" defTabSz="357188">
              <a:buFont typeface="Wingdings" panose="05000000000000000000" pitchFamily="2" charset="2"/>
              <a:buChar char="v"/>
              <a:tabLst>
                <a:tab pos="357188" algn="l"/>
              </a:tabLst>
            </a:pPr>
            <a:r>
              <a:rPr lang="ru-RU" dirty="0" err="1">
                <a:latin typeface="Arial" panose="020B0604020202020204" pitchFamily="34" charset="0"/>
                <a:cs typeface="Arial" panose="020B0604020202020204" pitchFamily="34" charset="0"/>
              </a:rPr>
              <a:t>фуқароларнинг</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ҳуқуқлари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эркинликлари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ва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қонуний</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манфаатларини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ўз</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ваколатлари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доирасида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ҳимояланишини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таъминлаш</a:t>
            </a:r>
            <a:r>
              <a:rPr lang="ru-RU" dirty="0">
                <a:latin typeface="Arial" panose="020B0604020202020204" pitchFamily="34" charset="0"/>
                <a:cs typeface="Arial" panose="020B0604020202020204" pitchFamily="34" charset="0"/>
              </a:rPr>
              <a:t>;</a:t>
            </a:r>
          </a:p>
          <a:p>
            <a:pPr marL="357188" indent="-357188" defTabSz="357188">
              <a:buFont typeface="Wingdings" panose="05000000000000000000" pitchFamily="2" charset="2"/>
              <a:buChar char="v"/>
              <a:tabLst>
                <a:tab pos="357188" algn="l"/>
              </a:tabLst>
            </a:pPr>
            <a:r>
              <a:rPr lang="ru-RU" dirty="0" err="1">
                <a:latin typeface="Arial" panose="020B0604020202020204" pitchFamily="34" charset="0"/>
                <a:cs typeface="Arial" panose="020B0604020202020204" pitchFamily="34" charset="0"/>
              </a:rPr>
              <a:t>ходимнинг</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ўз</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хизмат</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вазифасини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бажаришда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фуқарода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шубҳа</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уйғотувчи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ҳаракатдан</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тийилиши</a:t>
            </a:r>
            <a:r>
              <a:rPr lang="ru-RU" dirty="0">
                <a:latin typeface="Arial" panose="020B0604020202020204" pitchFamily="34" charset="0"/>
                <a:cs typeface="Arial" panose="020B0604020202020204" pitchFamily="34" charset="0"/>
              </a:rPr>
              <a:t> </a:t>
            </a:r>
            <a:r>
              <a:rPr lang="ru-RU" dirty="0" err="1">
                <a:latin typeface="Arial" panose="020B0604020202020204" pitchFamily="34" charset="0"/>
                <a:cs typeface="Arial" panose="020B0604020202020204" pitchFamily="34" charset="0"/>
              </a:rPr>
              <a:t>шарт</a:t>
            </a:r>
            <a:r>
              <a:rPr lang="ru-RU" dirty="0" smtClean="0">
                <a:latin typeface="Arial" panose="020B0604020202020204" pitchFamily="34" charset="0"/>
                <a:cs typeface="Arial" panose="020B0604020202020204" pitchFamily="34" charset="0"/>
              </a:rPr>
              <a:t>.</a:t>
            </a:r>
            <a:endParaRPr lang="ru-RU" b="1" dirty="0">
              <a:latin typeface="Arial" panose="020B0604020202020204" pitchFamily="34" charset="0"/>
              <a:cs typeface="Arial" panose="020B0604020202020204" pitchFamily="34" charset="0"/>
            </a:endParaRPr>
          </a:p>
        </p:txBody>
      </p:sp>
      <p:cxnSp>
        <p:nvCxnSpPr>
          <p:cNvPr id="28" name="Прямая соединительная линия 27"/>
          <p:cNvCxnSpPr/>
          <p:nvPr/>
        </p:nvCxnSpPr>
        <p:spPr>
          <a:xfrm flipV="1">
            <a:off x="5079127" y="1809968"/>
            <a:ext cx="0" cy="4692432"/>
          </a:xfrm>
          <a:prstGeom prst="line">
            <a:avLst/>
          </a:prstGeom>
          <a:ln>
            <a:solidFill>
              <a:srgbClr val="004A94"/>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34730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614</TotalTime>
  <Words>882</Words>
  <Application>Microsoft Office PowerPoint</Application>
  <PresentationFormat>Широкоэкранный</PresentationFormat>
  <Paragraphs>92</Paragraphs>
  <Slides>11</Slides>
  <Notes>2</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11</vt:i4>
      </vt:variant>
    </vt:vector>
  </HeadingPairs>
  <TitlesOfParts>
    <vt:vector size="19" baseType="lpstr">
      <vt:lpstr>맑은 고딕</vt:lpstr>
      <vt:lpstr>Arial</vt:lpstr>
      <vt:lpstr>Calibri</vt:lpstr>
      <vt:lpstr>Fira Sans Extra Condensed Medium</vt:lpstr>
      <vt:lpstr>Roboto</vt:lpstr>
      <vt:lpstr>Times New Roman</vt:lpstr>
      <vt:lpstr>Wingdings</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TDxM</dc:creator>
  <cp:lastModifiedBy>Asus</cp:lastModifiedBy>
  <cp:revision>201</cp:revision>
  <cp:lastPrinted>2021-04-09T15:19:26Z</cp:lastPrinted>
  <dcterms:created xsi:type="dcterms:W3CDTF">2021-04-09T10:02:24Z</dcterms:created>
  <dcterms:modified xsi:type="dcterms:W3CDTF">2021-05-18T06:50:40Z</dcterms:modified>
</cp:coreProperties>
</file>